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vml" ContentType="application/vnd.openxmlformats-officedocument.vmlDrawin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embeddings/oleObject2.bin" ContentType="application/vnd.openxmlformats-officedocument.oleObject"/>
  <Override PartName="/ppt/embeddings/oleObject3.bin" ContentType="application/vnd.openxmlformats-officedocument.oleObject"/>
  <Override PartName="/ppt/notesSlides/notesSlide3.xml" ContentType="application/vnd.openxmlformats-officedocument.presentationml.notesSlide+xml"/>
  <Override PartName="/ppt/notesSlides/notesSlide4.xml" ContentType="application/vnd.openxmlformats-officedocument.presentationml.notesSlide+xml"/>
  <Override PartName="/ppt/embeddings/oleObject4.bin" ContentType="application/vnd.openxmlformats-officedocument.oleObject"/>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notesSlides/notesSlide12.xml" ContentType="application/vnd.openxmlformats-officedocument.presentationml.notesSlide+xml"/>
  <Override PartName="/ppt/embeddings/oleObject8.bin" ContentType="application/vnd.openxmlformats-officedocument.oleObject"/>
  <Override PartName="/ppt/notesSlides/notesSlide13.xml" ContentType="application/vnd.openxmlformats-officedocument.presentationml.notesSlide+xml"/>
  <Override PartName="/ppt/embeddings/oleObject9.bin" ContentType="application/vnd.openxmlformats-officedocument.oleObject"/>
  <Override PartName="/ppt/embeddings/oleObject10.bin" ContentType="application/vnd.openxmlformats-officedocument.oleObject"/>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embeddings/oleObject11.bin" ContentType="application/vnd.openxmlformats-officedocument.oleObject"/>
  <Override PartName="/ppt/notesSlides/notesSlide27.xml" ContentType="application/vnd.openxmlformats-officedocument.presentationml.notesSlide+xml"/>
  <Override PartName="/ppt/embeddings/oleObject12.bin" ContentType="application/vnd.openxmlformats-officedocument.oleObject"/>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embeddings/oleObject13.bin" ContentType="application/vnd.openxmlformats-officedocument.oleObject"/>
  <Override PartName="/ppt/notesSlides/notesSlide31.xml" ContentType="application/vnd.openxmlformats-officedocument.presentationml.notesSlide+xml"/>
  <Override PartName="/ppt/embeddings/oleObject14.bin" ContentType="application/vnd.openxmlformats-officedocument.oleObject"/>
  <Override PartName="/ppt/notesSlides/notesSlide32.xml" ContentType="application/vnd.openxmlformats-officedocument.presentationml.notesSlide+xml"/>
  <Override PartName="/ppt/embeddings/oleObject15.bin" ContentType="application/vnd.openxmlformats-officedocument.oleObject"/>
  <Override PartName="/ppt/embeddings/oleObject16.bin" ContentType="application/vnd.openxmlformats-officedocument.oleObject"/>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sldIdLst>
    <p:sldId id="257" r:id="rId2"/>
    <p:sldId id="258" r:id="rId3"/>
    <p:sldId id="259" r:id="rId4"/>
    <p:sldId id="260" r:id="rId5"/>
    <p:sldId id="288" r:id="rId6"/>
    <p:sldId id="289" r:id="rId7"/>
    <p:sldId id="290" r:id="rId8"/>
    <p:sldId id="291" r:id="rId9"/>
    <p:sldId id="292" r:id="rId10"/>
    <p:sldId id="293" r:id="rId11"/>
    <p:sldId id="294" r:id="rId12"/>
    <p:sldId id="261" r:id="rId13"/>
    <p:sldId id="262" r:id="rId14"/>
    <p:sldId id="263" r:id="rId15"/>
    <p:sldId id="264" r:id="rId16"/>
    <p:sldId id="265" r:id="rId17"/>
    <p:sldId id="266" r:id="rId18"/>
    <p:sldId id="267" r:id="rId19"/>
    <p:sldId id="268" r:id="rId20"/>
    <p:sldId id="269" r:id="rId21"/>
    <p:sldId id="272" r:id="rId22"/>
    <p:sldId id="271" r:id="rId23"/>
    <p:sldId id="273" r:id="rId24"/>
    <p:sldId id="274" r:id="rId25"/>
    <p:sldId id="275" r:id="rId26"/>
    <p:sldId id="276" r:id="rId27"/>
    <p:sldId id="279" r:id="rId28"/>
    <p:sldId id="280" r:id="rId29"/>
    <p:sldId id="281" r:id="rId30"/>
    <p:sldId id="282" r:id="rId31"/>
    <p:sldId id="283" r:id="rId32"/>
    <p:sldId id="284" r:id="rId33"/>
    <p:sldId id="285" r:id="rId34"/>
    <p:sldId id="286" r:id="rId35"/>
    <p:sldId id="287"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4623" autoAdjust="0"/>
  </p:normalViewPr>
  <p:slideViewPr>
    <p:cSldViewPr snapToGrid="0" snapToObjects="1">
      <p:cViewPr>
        <p:scale>
          <a:sx n="50" d="100"/>
          <a:sy n="50" d="100"/>
        </p:scale>
        <p:origin x="-3128" y="-6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 Id="rId2" Type="http://schemas.openxmlformats.org/officeDocument/2006/relationships/image" Target="../media/image1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 Id="rId2"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 Id="rId2" Type="http://schemas.openxmlformats.org/officeDocument/2006/relationships/image" Target="../media/image7.emf"/><Relationship Id="rId3"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 Id="rId2"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335500-3F4C-474C-977A-26AAA8E304A3}" type="datetimeFigureOut">
              <a:rPr lang="en-US" smtClean="0"/>
              <a:pPr/>
              <a:t>01/07/2013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02D3CE-A73D-3445-87F0-2A6AABE94CA9}" type="slidenum">
              <a:rPr lang="en-US" smtClean="0"/>
              <a:pPr/>
              <a:t>‹#›</a:t>
            </a:fld>
            <a:endParaRPr lang="en-US"/>
          </a:p>
        </p:txBody>
      </p:sp>
    </p:spTree>
    <p:extLst>
      <p:ext uri="{BB962C8B-B14F-4D97-AF65-F5344CB8AC3E}">
        <p14:creationId xmlns:p14="http://schemas.microsoft.com/office/powerpoint/2010/main" val="31425072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noFill/>
          <a:ln>
            <a:solidFill>
              <a:srgbClr val="000000"/>
            </a:solidFill>
            <a:miter lim="800000"/>
            <a:headEnd/>
            <a:tailEnd/>
          </a:ln>
        </p:spPr>
      </p:sp>
      <p:sp>
        <p:nvSpPr>
          <p:cNvPr id="41987" name="Rectangle 3"/>
          <p:cNvSpPr>
            <a:spLocks noGrp="1"/>
          </p:cNvSpPr>
          <p:nvPr>
            <p:ph type="body" idx="1"/>
          </p:nvPr>
        </p:nvSpPr>
        <p:spPr bwMode="auto">
          <a:noFill/>
        </p:spPr>
        <p:txBody>
          <a:bodyPr/>
          <a:lstStyle/>
          <a:p>
            <a:pPr eaLnBrk="1" hangingPunct="1"/>
            <a:r>
              <a:rPr lang="en-US" dirty="0" smtClean="0">
                <a:ea typeface="ＭＳ Ｐゴシック" charset="-128"/>
                <a:cs typeface="ＭＳ Ｐゴシック" charset="-128"/>
              </a:rPr>
              <a:t>Class: MATH/PHYSICS</a:t>
            </a:r>
          </a:p>
          <a:p>
            <a:pPr eaLnBrk="1" hangingPunct="1"/>
            <a:r>
              <a:rPr lang="en-US" dirty="0" smtClean="0">
                <a:ea typeface="ＭＳ Ｐゴシック" charset="-128"/>
                <a:cs typeface="ＭＳ Ｐゴシック" charset="-128"/>
              </a:rPr>
              <a:t>Correct</a:t>
            </a:r>
            <a:r>
              <a:rPr lang="en-US" baseline="0" dirty="0" smtClean="0">
                <a:ea typeface="ＭＳ Ｐゴシック" charset="-128"/>
                <a:cs typeface="ＭＳ Ｐゴシック" charset="-128"/>
              </a:rPr>
              <a:t> Answer: E</a:t>
            </a:r>
          </a:p>
          <a:p>
            <a:pPr eaLnBrk="1" hangingPunct="1"/>
            <a:r>
              <a:rPr lang="en-US" baseline="0" dirty="0" smtClean="0">
                <a:ea typeface="ＭＳ Ｐゴシック" charset="-128"/>
                <a:cs typeface="ＭＳ Ｐゴシック" charset="-128"/>
              </a:rPr>
              <a:t>________________________</a:t>
            </a:r>
          </a:p>
          <a:p>
            <a:pPr eaLnBrk="1" hangingPunct="1"/>
            <a:r>
              <a:rPr lang="en-US" baseline="0" dirty="0" smtClean="0">
                <a:ea typeface="ＭＳ Ｐゴシック" charset="-128"/>
                <a:cs typeface="ＭＳ Ｐゴシック" charset="-128"/>
              </a:rPr>
              <a:t/>
            </a:r>
            <a:br>
              <a:rPr lang="en-US" baseline="0" dirty="0" smtClean="0">
                <a:ea typeface="ＭＳ Ｐゴシック" charset="-128"/>
                <a:cs typeface="ＭＳ Ｐゴシック" charset="-128"/>
              </a:rPr>
            </a:br>
            <a:r>
              <a:rPr lang="en-US" baseline="0" dirty="0" smtClean="0">
                <a:ea typeface="ＭＳ Ｐゴシック" charset="-128"/>
                <a:cs typeface="ＭＳ Ｐゴシック" charset="-128"/>
              </a:rPr>
              <a:t>Fall 2011: Not used</a:t>
            </a:r>
          </a:p>
          <a:p>
            <a:pPr eaLnBrk="1" hangingPunct="1"/>
            <a:r>
              <a:rPr lang="en-US" baseline="0" dirty="0" smtClean="0">
                <a:ea typeface="ＭＳ Ｐゴシック" charset="-128"/>
                <a:cs typeface="ＭＳ Ｐゴシック" charset="-128"/>
              </a:rPr>
              <a:t>Spring 2012: Not used</a:t>
            </a:r>
          </a:p>
          <a:p>
            <a:pPr eaLnBrk="1" hangingPunct="1"/>
            <a:endParaRPr lang="en-US" baseline="0" dirty="0" smtClean="0">
              <a:ea typeface="ＭＳ Ｐゴシック" charset="-128"/>
              <a:cs typeface="ＭＳ Ｐゴシック" charset="-128"/>
            </a:endParaRPr>
          </a:p>
          <a:p>
            <a:pPr eaLnBrk="1" hangingPunct="1"/>
            <a:r>
              <a:rPr lang="en-US" baseline="0" dirty="0" smtClean="0">
                <a:ea typeface="ＭＳ Ｐゴシック" charset="-128"/>
                <a:cs typeface="ＭＳ Ｐゴシック" charset="-128"/>
              </a:rPr>
              <a:t>=========================</a:t>
            </a:r>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Originally</a:t>
            </a:r>
            <a:r>
              <a:rPr lang="en-US" baseline="0" dirty="0" smtClean="0">
                <a:ea typeface="ＭＳ Ｐゴシック" charset="-128"/>
                <a:cs typeface="ＭＳ Ｐゴシック" charset="-128"/>
              </a:rPr>
              <a:t> from: </a:t>
            </a:r>
            <a:r>
              <a:rPr lang="en-US" dirty="0" err="1" smtClean="0">
                <a:ea typeface="ＭＳ Ｐゴシック" charset="-128"/>
                <a:cs typeface="ＭＳ Ｐゴシック" charset="-128"/>
              </a:rPr>
              <a:t>ERK</a:t>
            </a:r>
            <a:r>
              <a:rPr lang="en-US" dirty="0" smtClean="0">
                <a:ea typeface="ＭＳ Ｐゴシック" charset="-128"/>
                <a:cs typeface="ＭＳ Ｐゴシック" charset="-128"/>
              </a:rPr>
              <a:t> Spring 2011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 FOR CLASS DISCUSSION</a:t>
            </a:r>
            <a:r>
              <a:rPr lang="en-US" baseline="0" dirty="0" smtClean="0"/>
              <a:t> – NOT A CLICKER</a:t>
            </a:r>
          </a:p>
          <a:p>
            <a:endParaRPr lang="en-US" baseline="0" dirty="0" smtClean="0"/>
          </a:p>
          <a:p>
            <a:r>
              <a:rPr lang="en-US" baseline="0" dirty="0" smtClean="0"/>
              <a:t>______________________________</a:t>
            </a:r>
          </a:p>
          <a:p>
            <a:r>
              <a:rPr lang="en-US" baseline="0" dirty="0" smtClean="0"/>
              <a:t>Physics 3320 Sp12 (MD) Lecture 17</a:t>
            </a:r>
          </a:p>
          <a:p>
            <a:endParaRPr lang="en-US" b="1" baseline="0" dirty="0" smtClean="0"/>
          </a:p>
          <a:p>
            <a:r>
              <a:rPr lang="en-US" b="1" baseline="0" dirty="0" smtClean="0"/>
              <a:t>Comments</a:t>
            </a:r>
            <a:endParaRPr lang="en-US" b="0" baseline="0" dirty="0" smtClean="0"/>
          </a:p>
          <a:p>
            <a:endParaRPr lang="en-US" b="0" baseline="0" dirty="0" smtClean="0"/>
          </a:p>
          <a:p>
            <a:endParaRPr lang="en-US" b="0" baseline="0" dirty="0" smtClean="0"/>
          </a:p>
          <a:p>
            <a:r>
              <a:rPr lang="en-US" b="0" baseline="0" dirty="0" smtClean="0"/>
              <a:t>=============================</a:t>
            </a:r>
          </a:p>
          <a:p>
            <a:r>
              <a:rPr lang="en-US" b="0" baseline="0" dirty="0" smtClean="0"/>
              <a:t>Written by Mike </a:t>
            </a:r>
            <a:r>
              <a:rPr lang="en-US" b="0" baseline="0" dirty="0" err="1" smtClean="0"/>
              <a:t>Dubson</a:t>
            </a:r>
            <a:r>
              <a:rPr lang="en-US" b="0" baseline="0" dirty="0" smtClean="0"/>
              <a:t> in PHYS 3320 Sp12</a:t>
            </a:r>
          </a:p>
          <a:p>
            <a:endParaRPr lang="en-US" b="0" baseline="0" dirty="0" smtClean="0"/>
          </a:p>
          <a:p>
            <a:endParaRPr lang="en-US" dirty="0"/>
          </a:p>
        </p:txBody>
      </p:sp>
      <p:sp>
        <p:nvSpPr>
          <p:cNvPr id="4" name="Slide Number Placeholder 3"/>
          <p:cNvSpPr>
            <a:spLocks noGrp="1"/>
          </p:cNvSpPr>
          <p:nvPr>
            <p:ph type="sldNum" sz="quarter" idx="10"/>
          </p:nvPr>
        </p:nvSpPr>
        <p:spPr/>
        <p:txBody>
          <a:bodyPr/>
          <a:lstStyle/>
          <a:p>
            <a:pPr>
              <a:defRPr/>
            </a:pPr>
            <a:fld id="{7C51DBDC-45EA-0E41-B5AC-C6662186F1B0}" type="slidenum">
              <a:rPr lang="en-US" smtClean="0"/>
              <a:pPr>
                <a:defRPr/>
              </a:pPr>
              <a:t>11</a:t>
            </a:fld>
            <a:endParaRPr lang="en-US"/>
          </a:p>
        </p:txBody>
      </p:sp>
    </p:spTree>
    <p:extLst>
      <p:ext uri="{BB962C8B-B14F-4D97-AF65-F5344CB8AC3E}">
        <p14:creationId xmlns:p14="http://schemas.microsoft.com/office/powerpoint/2010/main" val="968635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Class: MATH/PHYSICS</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Correct Answer: A</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________________________________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Fa</a:t>
            </a:r>
            <a:r>
              <a:rPr lang="en-US" baseline="0" dirty="0" smtClean="0"/>
              <a:t>11 (SJP) Lecture #18</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Slide is animated, question is asked with only the top equation showing. </a:t>
            </a:r>
            <a:endParaRPr lang="en-US" dirty="0" smtClean="0"/>
          </a:p>
          <a:p>
            <a:r>
              <a:rPr lang="en-US" dirty="0" smtClean="0"/>
              <a:t>[[75]], 25</a:t>
            </a:r>
          </a:p>
          <a:p>
            <a:r>
              <a:rPr lang="en-US" dirty="0" smtClean="0"/>
              <a:t>________________________________</a:t>
            </a:r>
          </a:p>
          <a:p>
            <a:r>
              <a:rPr lang="en-US" b="1" dirty="0" smtClean="0"/>
              <a:t>Fall 2011 Comments</a:t>
            </a:r>
          </a:p>
          <a:p>
            <a:r>
              <a:rPr lang="en-US" dirty="0" smtClean="0"/>
              <a:t>Answer</a:t>
            </a:r>
            <a:r>
              <a:rPr lang="en-US" baseline="0" dirty="0" smtClean="0"/>
              <a:t> is A, I was pleasantly surprised that 1/4 of the class “took the bait”, so this question seemed worthwhile.  I was drawing their attention to the physical interpretation of signs, and wanted them to convince themselves that we haven’t made any mistakes. </a:t>
            </a:r>
          </a:p>
          <a:p>
            <a:endParaRPr lang="en-US" baseline="0" dirty="0" smtClean="0"/>
          </a:p>
          <a:p>
            <a:r>
              <a:rPr lang="en-US" baseline="0" dirty="0" smtClean="0"/>
              <a:t>(Note: </a:t>
            </a:r>
            <a:r>
              <a:rPr lang="en-US" dirty="0" smtClean="0"/>
              <a:t>I first went through the derivation of the top</a:t>
            </a:r>
            <a:r>
              <a:rPr lang="en-US" baseline="0" dirty="0" smtClean="0"/>
              <a:t> equation (using </a:t>
            </a:r>
            <a:r>
              <a:rPr lang="en-US" baseline="0" dirty="0" err="1" smtClean="0"/>
              <a:t>dW</a:t>
            </a:r>
            <a:r>
              <a:rPr lang="en-US" baseline="0" dirty="0" smtClean="0"/>
              <a:t> = Force*distance =&gt; E dot J (</a:t>
            </a:r>
            <a:r>
              <a:rPr lang="en-US" baseline="0" dirty="0" err="1" smtClean="0"/>
              <a:t>dvolume</a:t>
            </a:r>
            <a:r>
              <a:rPr lang="en-US" baseline="0" dirty="0" smtClean="0"/>
              <a:t>)</a:t>
            </a:r>
          </a:p>
          <a:p>
            <a:r>
              <a:rPr lang="en-US" baseline="0" dirty="0" smtClean="0"/>
              <a:t>So, we work through the vector calculus to get rid of J (using Maxwell’s equations, and some vector identities) to final get the form at the top of the page. Always working our way towards this desired form, d/</a:t>
            </a:r>
            <a:r>
              <a:rPr lang="en-US" baseline="0" dirty="0" err="1" smtClean="0"/>
              <a:t>dt</a:t>
            </a:r>
            <a:r>
              <a:rPr lang="en-US" baseline="0" dirty="0" smtClean="0"/>
              <a:t>(something) = -div(something else). ) </a:t>
            </a:r>
          </a:p>
          <a:p>
            <a:r>
              <a:rPr lang="en-US" baseline="0" dirty="0" smtClean="0"/>
              <a:t> In this way, we get the equation at the top, knowing what S is, and thus “seeing” what stored energy in the fields looks like. Of course, we already know what, we’ve used it plenty of times. So, the idea that “total energy = kinetic energy + field energy (+ any other mechanical energy forms like thermal, or gravitational, </a:t>
            </a:r>
            <a:r>
              <a:rPr lang="en-US" baseline="0" dirty="0" err="1" smtClean="0"/>
              <a:t>etc</a:t>
            </a:r>
            <a:r>
              <a:rPr lang="en-US" baseline="0" dirty="0" smtClean="0"/>
              <a:t>, which would all be buried in </a:t>
            </a:r>
            <a:r>
              <a:rPr lang="en-US" baseline="0" dirty="0" err="1" smtClean="0"/>
              <a:t>u_q</a:t>
            </a:r>
            <a:r>
              <a:rPr lang="en-US" baseline="0" dirty="0" smtClean="0"/>
              <a:t>)” is the conserved thing. </a:t>
            </a:r>
          </a:p>
          <a:p>
            <a:endParaRPr lang="en-US" baseline="0" dirty="0" smtClean="0"/>
          </a:p>
          <a:p>
            <a:r>
              <a:rPr lang="en-US" baseline="0" dirty="0" smtClean="0"/>
              <a:t>Rewriting in the form at the bottom of the screen really helps me (and students?) see that we are “conserving total energy”, that the E and B fields “contain energy” .</a:t>
            </a:r>
          </a:p>
          <a:p>
            <a:endParaRPr lang="en-US" baseline="0" dirty="0" smtClean="0"/>
          </a:p>
          <a:p>
            <a:r>
              <a:rPr lang="en-US" dirty="0" smtClean="0"/>
              <a:t>Notes</a:t>
            </a:r>
            <a:r>
              <a:rPr lang="en-US" baseline="0" dirty="0" smtClean="0"/>
              <a:t>:</a:t>
            </a:r>
            <a:endParaRPr lang="en-US" sz="1200" kern="1200" dirty="0" smtClean="0">
              <a:solidFill>
                <a:schemeClr val="tx1"/>
              </a:solidFill>
              <a:latin typeface="+mn-lt"/>
              <a:ea typeface="ＭＳ Ｐゴシック" pitchFamily="-106" charset="-128"/>
              <a:cs typeface="ＭＳ Ｐゴシック" pitchFamily="-106" charset="-128"/>
            </a:endParaRPr>
          </a:p>
          <a:p>
            <a:endParaRPr lang="en-US" baseline="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b="1" baseline="0" dirty="0" err="1" smtClean="0"/>
              <a:t>Ragole</a:t>
            </a:r>
            <a:r>
              <a:rPr lang="en-US" baseline="0" dirty="0" smtClean="0"/>
              <a:t>: </a:t>
            </a:r>
            <a:r>
              <a:rPr lang="en-US" sz="1200" kern="1200" dirty="0" smtClean="0">
                <a:solidFill>
                  <a:schemeClr val="tx1"/>
                </a:solidFill>
                <a:latin typeface="+mn-lt"/>
                <a:ea typeface="ＭＳ Ｐゴシック" pitchFamily="-106" charset="-128"/>
                <a:cs typeface="ＭＳ Ｐゴシック" pitchFamily="-106" charset="-128"/>
              </a:rPr>
              <a:t>In interpreting the minus sign on the </a:t>
            </a:r>
            <a:r>
              <a:rPr lang="en-US" sz="1200" kern="1200" dirty="0" err="1" smtClean="0">
                <a:solidFill>
                  <a:schemeClr val="tx1"/>
                </a:solidFill>
                <a:latin typeface="+mn-lt"/>
                <a:ea typeface="ＭＳ Ｐゴシック" pitchFamily="-106" charset="-128"/>
                <a:cs typeface="ＭＳ Ｐゴシック" pitchFamily="-106" charset="-128"/>
              </a:rPr>
              <a:t>U_em</a:t>
            </a:r>
            <a:r>
              <a:rPr lang="en-US" sz="1200" kern="1200" dirty="0" smtClean="0">
                <a:solidFill>
                  <a:schemeClr val="tx1"/>
                </a:solidFill>
                <a:latin typeface="+mn-lt"/>
                <a:ea typeface="ＭＳ Ｐゴシック" pitchFamily="-106" charset="-128"/>
                <a:cs typeface="ＭＳ Ｐゴシック" pitchFamily="-106" charset="-128"/>
              </a:rPr>
              <a:t> term, most students near me just accepted it and didn’t have any specific reason for doing so.  Others were a little worried, but I think mainly because it was presented as an option.</a:t>
            </a:r>
          </a:p>
          <a:p>
            <a:endParaRPr lang="en-US" baseline="0" dirty="0" smtClean="0"/>
          </a:p>
          <a:p>
            <a:r>
              <a:rPr lang="en-US" baseline="0" dirty="0" smtClean="0"/>
              <a:t>===================================</a:t>
            </a:r>
          </a:p>
          <a:p>
            <a:r>
              <a:rPr lang="en-US" baseline="0" dirty="0" smtClean="0"/>
              <a:t>Written by SJP in PHYS 3320 Fa11</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12</a:t>
            </a:fld>
            <a:endParaRPr lang="en-US"/>
          </a:p>
        </p:txBody>
      </p:sp>
    </p:spTree>
    <p:extLst>
      <p:ext uri="{BB962C8B-B14F-4D97-AF65-F5344CB8AC3E}">
        <p14:creationId xmlns:p14="http://schemas.microsoft.com/office/powerpoint/2010/main" val="3437380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Class: MATH/PHYSICS</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Correct Answer: A</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___________________________________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Fa</a:t>
            </a:r>
            <a:r>
              <a:rPr lang="en-US" baseline="0" dirty="0" smtClean="0"/>
              <a:t>11 (SJP) Lecture #18</a:t>
            </a:r>
          </a:p>
          <a:p>
            <a:r>
              <a:rPr lang="en-US" dirty="0" smtClean="0"/>
              <a:t>[[65]],</a:t>
            </a:r>
            <a:r>
              <a:rPr lang="en-US" baseline="0" dirty="0" smtClean="0"/>
              <a:t> 0, 27, 8, 0</a:t>
            </a:r>
          </a:p>
          <a:p>
            <a:r>
              <a:rPr lang="en-US" baseline="0" dirty="0" smtClean="0"/>
              <a:t>___________________________________</a:t>
            </a:r>
            <a:br>
              <a:rPr lang="en-US" baseline="0" dirty="0" smtClean="0"/>
            </a:br>
            <a:r>
              <a:rPr lang="en-US" b="1" baseline="0" dirty="0" smtClean="0"/>
              <a:t>Fall 2011 Comments </a:t>
            </a:r>
            <a:endParaRPr lang="en-US" baseline="0" dirty="0" smtClean="0"/>
          </a:p>
          <a:p>
            <a:r>
              <a:rPr lang="en-US" baseline="0" dirty="0" smtClean="0"/>
              <a:t>The answer is A, but from the answer distribution there’s still some issue with *units* still, and a smaller issue with signs. I addressed units first, talked them through it, and then reposed the question focusing only on sign.  (see next slide) </a:t>
            </a:r>
          </a:p>
          <a:p>
            <a:endParaRPr lang="en-US" baseline="0" dirty="0" smtClean="0"/>
          </a:p>
          <a:p>
            <a:r>
              <a:rPr lang="en-US" baseline="0" dirty="0" smtClean="0"/>
              <a:t>Notes:</a:t>
            </a:r>
          </a:p>
          <a:p>
            <a:endParaRPr lang="en-US" baseline="0" dirty="0" smtClean="0"/>
          </a:p>
          <a:p>
            <a:r>
              <a:rPr lang="en-US" b="1" baseline="0" dirty="0" err="1" smtClean="0"/>
              <a:t>Ragole</a:t>
            </a:r>
            <a:r>
              <a:rPr lang="en-US" baseline="0" dirty="0" smtClean="0"/>
              <a:t>: </a:t>
            </a:r>
            <a:r>
              <a:rPr lang="en-US" sz="1200" kern="1200" baseline="0" dirty="0" smtClean="0">
                <a:solidFill>
                  <a:schemeClr val="tx1"/>
                </a:solidFill>
                <a:latin typeface="+mn-lt"/>
                <a:ea typeface="ＭＳ Ｐゴシック" pitchFamily="-106" charset="-128"/>
                <a:cs typeface="ＭＳ Ｐゴシック" pitchFamily="-106" charset="-128"/>
              </a:rPr>
              <a:t>S</a:t>
            </a:r>
            <a:r>
              <a:rPr lang="en-US" sz="1200" kern="1200" dirty="0" smtClean="0">
                <a:solidFill>
                  <a:schemeClr val="tx1"/>
                </a:solidFill>
                <a:latin typeface="+mn-lt"/>
                <a:ea typeface="ＭＳ Ｐゴシック" pitchFamily="-106" charset="-128"/>
                <a:cs typeface="ＭＳ Ｐゴシック" pitchFamily="-106" charset="-128"/>
              </a:rPr>
              <a:t>tudents were certain it was outflow.  I asked them to explain it to me and decide whether it was area or volume.  Upon re-voting with the divergence theorem explicit, they still were a little uncertain of how da factors in to the units of S.</a:t>
            </a:r>
          </a:p>
          <a:p>
            <a:endParaRPr lang="en-US" sz="1200" kern="1200" baseline="0" dirty="0" smtClean="0">
              <a:solidFill>
                <a:schemeClr val="tx1"/>
              </a:solidFill>
              <a:latin typeface="+mn-lt"/>
              <a:ea typeface="ＭＳ Ｐゴシック" pitchFamily="-106" charset="-128"/>
              <a:cs typeface="ＭＳ Ｐゴシック" pitchFamily="-106" charset="-128"/>
            </a:endParaRPr>
          </a:p>
          <a:p>
            <a:r>
              <a:rPr lang="en-US" baseline="0" dirty="0" smtClean="0"/>
              <a:t>=================================</a:t>
            </a:r>
          </a:p>
          <a:p>
            <a:r>
              <a:rPr lang="en-US" baseline="0" dirty="0" smtClean="0"/>
              <a:t>Written by SJP in PHYS 3320 Fa11</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13</a:t>
            </a:fld>
            <a:endParaRPr lang="en-US"/>
          </a:p>
        </p:txBody>
      </p:sp>
    </p:spTree>
    <p:extLst>
      <p:ext uri="{BB962C8B-B14F-4D97-AF65-F5344CB8AC3E}">
        <p14:creationId xmlns:p14="http://schemas.microsoft.com/office/powerpoint/2010/main" val="17677589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Class: MATH/PHYSICS</a:t>
            </a:r>
            <a:br>
              <a:rPr lang="en-US" dirty="0" smtClean="0"/>
            </a:br>
            <a:r>
              <a:rPr lang="en-US" dirty="0" smtClean="0"/>
              <a:t>Correct</a:t>
            </a:r>
            <a:r>
              <a:rPr lang="en-US" baseline="0" dirty="0" smtClean="0"/>
              <a:t> Answer: A</a:t>
            </a: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_________________________________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Fa</a:t>
            </a:r>
            <a:r>
              <a:rPr lang="en-US" baseline="0" dirty="0" smtClean="0"/>
              <a:t>11 (SJP) Lecture #18</a:t>
            </a:r>
          </a:p>
          <a:p>
            <a:r>
              <a:rPr lang="en-US" dirty="0" smtClean="0"/>
              <a:t>[[92]],</a:t>
            </a:r>
            <a:r>
              <a:rPr lang="en-US" baseline="0" dirty="0" smtClean="0"/>
              <a:t> 0, 8, 0, 0</a:t>
            </a:r>
          </a:p>
          <a:p>
            <a:r>
              <a:rPr lang="en-US" baseline="0" dirty="0" smtClean="0"/>
              <a:t>_________________________________</a:t>
            </a:r>
          </a:p>
          <a:p>
            <a:r>
              <a:rPr lang="en-US" b="1" baseline="0" dirty="0" smtClean="0"/>
              <a:t>Fall 2011 Comments</a:t>
            </a:r>
          </a:p>
          <a:p>
            <a:r>
              <a:rPr lang="en-US" baseline="0" dirty="0" smtClean="0"/>
              <a:t>When they put their attention to the minus sign most groups in the class seemed to be thinking about this reasonably well. </a:t>
            </a:r>
          </a:p>
          <a:p>
            <a:endParaRPr lang="en-US" baseline="0" dirty="0" smtClean="0"/>
          </a:p>
          <a:p>
            <a:r>
              <a:rPr lang="en-US" baseline="0" dirty="0" smtClean="0"/>
              <a:t>Notes</a:t>
            </a:r>
          </a:p>
          <a:p>
            <a:pPr marL="0" marR="0" indent="0" algn="l" defTabSz="457200" rtl="0" eaLnBrk="0" fontAlgn="base" latinLnBrk="0" hangingPunct="0">
              <a:lnSpc>
                <a:spcPct val="100000"/>
              </a:lnSpc>
              <a:spcBef>
                <a:spcPct val="30000"/>
              </a:spcBef>
              <a:spcAft>
                <a:spcPct val="0"/>
              </a:spcAft>
              <a:buClrTx/>
              <a:buSzTx/>
              <a:buFontTx/>
              <a:buNone/>
              <a:tabLst/>
              <a:defRPr/>
            </a:pPr>
            <a:r>
              <a:rPr lang="en-US" b="1" baseline="0" dirty="0" err="1" smtClean="0"/>
              <a:t>Ragole</a:t>
            </a:r>
            <a:r>
              <a:rPr lang="en-US" baseline="0" dirty="0" smtClean="0"/>
              <a:t>: </a:t>
            </a:r>
            <a:r>
              <a:rPr lang="en-US" sz="1200" kern="1200" dirty="0" smtClean="0">
                <a:solidFill>
                  <a:schemeClr val="tx1"/>
                </a:solidFill>
                <a:latin typeface="+mn-lt"/>
                <a:ea typeface="ＭＳ Ｐゴシック" pitchFamily="-106" charset="-128"/>
                <a:cs typeface="ＭＳ Ｐゴシック" pitchFamily="-106" charset="-128"/>
              </a:rPr>
              <a:t>Upon re-voting with the divergence theorem explicit, they still were a little uncertain of how da factors in to the units of S.</a:t>
            </a:r>
          </a:p>
          <a:p>
            <a:endParaRPr lang="en-US" baseline="0" dirty="0" smtClean="0"/>
          </a:p>
          <a:p>
            <a:endParaRPr lang="en-US" baseline="0" dirty="0" smtClean="0"/>
          </a:p>
          <a:p>
            <a:r>
              <a:rPr lang="en-US" baseline="0" dirty="0" smtClean="0"/>
              <a:t>================================</a:t>
            </a:r>
          </a:p>
          <a:p>
            <a:r>
              <a:rPr lang="en-US" baseline="0" dirty="0" smtClean="0"/>
              <a:t>Written by SJP in PHYS 3320 Fa11</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14</a:t>
            </a:fld>
            <a:endParaRPr lang="en-US"/>
          </a:p>
        </p:txBody>
      </p:sp>
    </p:spTree>
    <p:extLst>
      <p:ext uri="{BB962C8B-B14F-4D97-AF65-F5344CB8AC3E}">
        <p14:creationId xmlns:p14="http://schemas.microsoft.com/office/powerpoint/2010/main" val="1767758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Class:</a:t>
            </a:r>
            <a:r>
              <a:rPr lang="en-US" baseline="0" dirty="0" smtClean="0"/>
              <a:t> UNITS</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Correct Answer: D</a:t>
            </a: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________________________________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Fa</a:t>
            </a:r>
            <a:r>
              <a:rPr lang="en-US" baseline="0" dirty="0" smtClean="0"/>
              <a:t>11 (SJP) Lecture #18</a:t>
            </a:r>
            <a:endParaRPr lang="en-US" b="1" dirty="0" smtClean="0"/>
          </a:p>
          <a:p>
            <a:r>
              <a:rPr lang="en-US" b="1" dirty="0" smtClean="0"/>
              <a:t>We</a:t>
            </a:r>
            <a:r>
              <a:rPr lang="en-US" b="1" baseline="0" dirty="0" smtClean="0"/>
              <a:t> </a:t>
            </a:r>
            <a:r>
              <a:rPr lang="en-US" b="1" dirty="0" smtClean="0"/>
              <a:t>didn’t click, </a:t>
            </a:r>
            <a:r>
              <a:rPr lang="en-US" b="0" dirty="0" smtClean="0"/>
              <a:t>we’ve harped on this a lot, but I DID walk them through on the board how I might think about units</a:t>
            </a:r>
            <a:r>
              <a:rPr lang="en-US" b="0" baseline="0" dirty="0" smtClean="0"/>
              <a:t> without going all the way back to kg and C.  </a:t>
            </a:r>
            <a:r>
              <a:rPr lang="en-US" b="0" baseline="0" dirty="0" err="1" smtClean="0"/>
              <a:t>E.g</a:t>
            </a:r>
            <a:r>
              <a:rPr lang="en-US" b="0" baseline="0" dirty="0" smtClean="0"/>
              <a:t>, B/mu0 = I/r = amps/meter,   and E field = volts/meters, so this is (Volts*amps)/m^2,  aha, that’s power/area!</a:t>
            </a:r>
          </a:p>
          <a:p>
            <a:endParaRPr lang="en-US" b="0" baseline="0" dirty="0" smtClean="0"/>
          </a:p>
          <a:p>
            <a:r>
              <a:rPr lang="en-US" b="0" dirty="0" smtClean="0"/>
              <a:t>==============================</a:t>
            </a:r>
          </a:p>
          <a:p>
            <a:r>
              <a:rPr lang="en-US" b="0" dirty="0" smtClean="0"/>
              <a:t>Adapted by SJP</a:t>
            </a:r>
            <a:r>
              <a:rPr lang="en-US" b="0" baseline="0" dirty="0" smtClean="0"/>
              <a:t> from ERK 2009</a:t>
            </a:r>
            <a:endParaRPr lang="en-US" b="0" dirty="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15</a:t>
            </a:fld>
            <a:endParaRPr lang="en-US"/>
          </a:p>
        </p:txBody>
      </p:sp>
    </p:spTree>
    <p:extLst>
      <p:ext uri="{BB962C8B-B14F-4D97-AF65-F5344CB8AC3E}">
        <p14:creationId xmlns:p14="http://schemas.microsoft.com/office/powerpoint/2010/main" val="27555992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Class: CONCEPTUAL</a:t>
            </a:r>
          </a:p>
          <a:p>
            <a:pPr eaLnBrk="1" hangingPunct="1">
              <a:spcBef>
                <a:spcPct val="0"/>
              </a:spcBef>
            </a:pPr>
            <a:r>
              <a:rPr lang="en-US" dirty="0" smtClean="0"/>
              <a:t>Correct Answer: A</a:t>
            </a:r>
          </a:p>
          <a:p>
            <a:pPr eaLnBrk="1" hangingPunct="1">
              <a:spcBef>
                <a:spcPct val="0"/>
              </a:spcBef>
            </a:pPr>
            <a:r>
              <a:rPr lang="en-US" dirty="0" smtClean="0"/>
              <a:t>_______________________________</a:t>
            </a:r>
          </a:p>
          <a:p>
            <a:pPr eaLnBrk="1" hangingPunct="1">
              <a:spcBef>
                <a:spcPct val="0"/>
              </a:spcBef>
            </a:pPr>
            <a:endParaRPr lang="en-US" dirty="0" smtClean="0"/>
          </a:p>
          <a:p>
            <a:pPr eaLnBrk="1" hangingPunct="1">
              <a:spcBef>
                <a:spcPct val="0"/>
              </a:spcBef>
            </a:pPr>
            <a:r>
              <a:rPr lang="en-US" dirty="0" smtClean="0"/>
              <a:t>Fall</a:t>
            </a:r>
            <a:r>
              <a:rPr lang="en-US" baseline="0" dirty="0" smtClean="0"/>
              <a:t> 2011: Not used</a:t>
            </a:r>
          </a:p>
          <a:p>
            <a:pPr eaLnBrk="1" hangingPunct="1">
              <a:spcBef>
                <a:spcPct val="0"/>
              </a:spcBef>
            </a:pPr>
            <a:r>
              <a:rPr lang="en-US" baseline="0" dirty="0" smtClean="0"/>
              <a:t>Spring 2012: Not used</a:t>
            </a:r>
          </a:p>
          <a:p>
            <a:pPr eaLnBrk="1" hangingPunct="1">
              <a:spcBef>
                <a:spcPct val="0"/>
              </a:spcBef>
            </a:pPr>
            <a:endParaRPr lang="en-US" baseline="0" dirty="0" smtClean="0"/>
          </a:p>
          <a:p>
            <a:pPr eaLnBrk="1" hangingPunct="1">
              <a:spcBef>
                <a:spcPct val="0"/>
              </a:spcBef>
            </a:pPr>
            <a:r>
              <a:rPr lang="en-US" baseline="0" dirty="0" smtClean="0"/>
              <a:t>==============================</a:t>
            </a:r>
            <a:endParaRPr lang="en-US" dirty="0" smtClean="0"/>
          </a:p>
          <a:p>
            <a:pPr eaLnBrk="1" hangingPunct="1">
              <a:spcBef>
                <a:spcPct val="0"/>
              </a:spcBef>
            </a:pPr>
            <a:r>
              <a:rPr lang="en-US" dirty="0" smtClean="0"/>
              <a:t>From</a:t>
            </a:r>
            <a:r>
              <a:rPr lang="en-US" baseline="0" dirty="0" smtClean="0"/>
              <a:t> Chuck </a:t>
            </a:r>
            <a:r>
              <a:rPr lang="en-US" dirty="0" smtClean="0"/>
              <a:t>Rogers</a:t>
            </a:r>
            <a:endParaRPr lang="en-US" dirty="0"/>
          </a:p>
        </p:txBody>
      </p:sp>
      <p:sp>
        <p:nvSpPr>
          <p:cNvPr id="14340" name="Slide Number Placeholder 3"/>
          <p:cNvSpPr>
            <a:spLocks noGrp="1"/>
          </p:cNvSpPr>
          <p:nvPr>
            <p:ph type="sldNum" sz="quarter" idx="5"/>
          </p:nvPr>
        </p:nvSpPr>
        <p:spPr bwMode="auto">
          <a:ln>
            <a:miter lim="800000"/>
            <a:headEnd/>
            <a:tailEnd/>
          </a:ln>
        </p:spPr>
        <p:txBody>
          <a:bodyPr/>
          <a:lstStyle/>
          <a:p>
            <a:fld id="{5B29AA3F-B2C1-5840-9024-D3818DBF49C5}" type="slidenum">
              <a:rPr lang="en-US"/>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Class:</a:t>
            </a:r>
            <a:r>
              <a:rPr lang="en-US" baseline="0" dirty="0" smtClean="0"/>
              <a:t> CONCEPTUAL</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Correct Answer: A</a:t>
            </a:r>
            <a:r>
              <a:rPr lang="en-US" dirty="0" smtClean="0"/>
              <a:t/>
            </a:r>
            <a:br>
              <a:rPr lang="en-US" dirty="0" smtClean="0"/>
            </a:br>
            <a:r>
              <a:rPr lang="en-US" dirty="0" smtClean="0"/>
              <a:t>__________________________________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Fa</a:t>
            </a:r>
            <a:r>
              <a:rPr lang="en-US" baseline="0" dirty="0" smtClean="0"/>
              <a:t>11 (SJP) Lecture #18</a:t>
            </a:r>
            <a:endParaRPr lang="en-US" dirty="0" smtClean="0"/>
          </a:p>
          <a:p>
            <a:r>
              <a:rPr lang="en-US" dirty="0" smtClean="0"/>
              <a:t>[[84]], 16,0</a:t>
            </a:r>
          </a:p>
          <a:p>
            <a:r>
              <a:rPr lang="en-US" dirty="0" smtClean="0"/>
              <a:t>__________________________________</a:t>
            </a:r>
          </a:p>
          <a:p>
            <a:r>
              <a:rPr lang="en-US" b="1" dirty="0" smtClean="0"/>
              <a:t>Fall</a:t>
            </a:r>
            <a:r>
              <a:rPr lang="en-US" b="1" baseline="0" dirty="0" smtClean="0"/>
              <a:t> 2011 Comments </a:t>
            </a:r>
            <a:endParaRPr lang="en-US" b="1" dirty="0" smtClean="0"/>
          </a:p>
          <a:p>
            <a:r>
              <a:rPr lang="en-US" dirty="0" smtClean="0"/>
              <a:t>Answer is A, E is to right, B is azimuthal, EXB is inwards.</a:t>
            </a:r>
            <a:r>
              <a:rPr lang="en-US" baseline="0" dirty="0" smtClean="0"/>
              <a:t> </a:t>
            </a:r>
            <a:endParaRPr lang="en-US" dirty="0" smtClean="0"/>
          </a:p>
          <a:p>
            <a:endParaRPr lang="en-US" dirty="0"/>
          </a:p>
          <a:p>
            <a:r>
              <a:rPr lang="en-US" dirty="0" smtClean="0"/>
              <a:t>I</a:t>
            </a:r>
            <a:r>
              <a:rPr lang="en-US" baseline="0" dirty="0" smtClean="0"/>
              <a:t> sketched/reminded how one goes about finding B in the volume (not just at the edge) , just as a review.</a:t>
            </a:r>
          </a:p>
          <a:p>
            <a:endParaRPr lang="en-US" baseline="0" dirty="0" smtClean="0"/>
          </a:p>
          <a:p>
            <a:r>
              <a:rPr lang="en-US" baseline="0" dirty="0" smtClean="0"/>
              <a:t>The right hand rule may still be a small problem for one or two students! </a:t>
            </a:r>
          </a:p>
          <a:p>
            <a:r>
              <a:rPr lang="en-US" baseline="0" dirty="0" smtClean="0"/>
              <a:t>The point here is to make sense – energy is flowing INWARD because the energy stored in there is growing! What’s surprising is that the energy flows in the SIDES, not “from the current/charges”.  This baffled some students, and we had several questions about it. I mentioned Feynman’s discussion of a related problem, moving two widely separated plates closer together. Originally, it’s like a far apart – and +, like the first question today, there’s lots of field energy throughout all space. As they come together, the field gets “squeezed” more and more into the region in the capacitor, so it really can be thought of as a flow of energy from the “space” outside into the “space” inside. </a:t>
            </a:r>
          </a:p>
          <a:p>
            <a:endParaRPr lang="en-US" baseline="0" dirty="0" smtClean="0"/>
          </a:p>
          <a:p>
            <a:r>
              <a:rPr lang="en-US" baseline="0" dirty="0" smtClean="0"/>
              <a:t>Paul Beale pointed out that in my problem, it’s really the battery doing the work by keeping a steady current flowing into a growingly charged capacitor plate! So somehow, the ORIGIN of energy in this problem is in the battery, (Feynman’s example is different since the plates start off charged), but the FLOW of energy is through space in this picture, not “through the wires”. It’s weird, but it’s what this formalism is suggesting, a new way of thinking about energy and motion of energy, it’s in the fields! </a:t>
            </a:r>
          </a:p>
          <a:p>
            <a:endParaRPr lang="en-US" baseline="0" dirty="0" smtClean="0"/>
          </a:p>
          <a:p>
            <a:r>
              <a:rPr lang="en-US" baseline="0" dirty="0" smtClean="0"/>
              <a:t>Notes</a:t>
            </a:r>
          </a:p>
          <a:p>
            <a:r>
              <a:rPr lang="en-US" b="1" baseline="0" dirty="0" smtClean="0"/>
              <a:t>Baily</a:t>
            </a:r>
            <a:r>
              <a:rPr lang="en-US" baseline="0" dirty="0" smtClean="0"/>
              <a:t>: </a:t>
            </a:r>
            <a:r>
              <a:rPr lang="en-US" sz="1200" kern="1200" baseline="0" dirty="0" smtClean="0">
                <a:solidFill>
                  <a:schemeClr val="tx1"/>
                </a:solidFill>
                <a:latin typeface="+mn-lt"/>
                <a:ea typeface="ＭＳ Ｐゴシック" pitchFamily="-106" charset="-128"/>
                <a:cs typeface="ＭＳ Ｐゴシック" pitchFamily="-106" charset="-128"/>
              </a:rPr>
              <a:t>Might</a:t>
            </a:r>
            <a:r>
              <a:rPr lang="en-US" sz="1200" kern="1200" dirty="0" smtClean="0">
                <a:solidFill>
                  <a:schemeClr val="tx1"/>
                </a:solidFill>
                <a:latin typeface="+mn-lt"/>
                <a:ea typeface="ＭＳ Ｐゴシック" pitchFamily="-106" charset="-128"/>
                <a:cs typeface="ＭＳ Ｐゴシック" pitchFamily="-106" charset="-128"/>
              </a:rPr>
              <a:t> be worthwhile to</a:t>
            </a:r>
            <a:r>
              <a:rPr lang="en-US" sz="1200" kern="1200" baseline="0" dirty="0" smtClean="0">
                <a:solidFill>
                  <a:schemeClr val="tx1"/>
                </a:solidFill>
                <a:latin typeface="+mn-lt"/>
                <a:ea typeface="ＭＳ Ｐゴシック" pitchFamily="-106" charset="-128"/>
                <a:cs typeface="ＭＳ Ｐゴシック" pitchFamily="-106" charset="-128"/>
              </a:rPr>
              <a:t> have as an</a:t>
            </a:r>
            <a:r>
              <a:rPr lang="en-US" sz="1200" kern="1200" dirty="0" smtClean="0">
                <a:solidFill>
                  <a:schemeClr val="tx1"/>
                </a:solidFill>
                <a:latin typeface="+mn-lt"/>
                <a:ea typeface="ＭＳ Ｐゴシック" pitchFamily="-106" charset="-128"/>
                <a:cs typeface="ＭＳ Ｐゴシック" pitchFamily="-106" charset="-128"/>
              </a:rPr>
              <a:t> option: inward at top and outward at bottom – seems like this could be a distractor if students</a:t>
            </a:r>
            <a:r>
              <a:rPr lang="en-US" sz="1200" kern="1200" baseline="0" dirty="0" smtClean="0">
                <a:solidFill>
                  <a:schemeClr val="tx1"/>
                </a:solidFill>
                <a:latin typeface="+mn-lt"/>
                <a:ea typeface="ＭＳ Ｐゴシック" pitchFamily="-106" charset="-128"/>
                <a:cs typeface="ＭＳ Ｐゴシック" pitchFamily="-106" charset="-128"/>
              </a:rPr>
              <a:t> think </a:t>
            </a:r>
            <a:r>
              <a:rPr lang="en-US" sz="1200" kern="1200" dirty="0" smtClean="0">
                <a:solidFill>
                  <a:schemeClr val="tx1"/>
                </a:solidFill>
                <a:latin typeface="+mn-lt"/>
                <a:ea typeface="ＭＳ Ｐゴシック" pitchFamily="-106" charset="-128"/>
                <a:cs typeface="ＭＳ Ｐゴシック" pitchFamily="-106" charset="-128"/>
              </a:rPr>
              <a:t>the energy flows downward all the way through, instead of building up in the volume.</a:t>
            </a:r>
          </a:p>
          <a:p>
            <a:endParaRPr lang="en-US" sz="1200" kern="1200" baseline="0" dirty="0" smtClean="0">
              <a:solidFill>
                <a:schemeClr val="tx1"/>
              </a:solidFill>
              <a:latin typeface="+mn-lt"/>
              <a:ea typeface="ＭＳ Ｐゴシック" pitchFamily="-106" charset="-128"/>
              <a:cs typeface="ＭＳ Ｐゴシック" pitchFamily="-106" charset="-128"/>
            </a:endParaRPr>
          </a:p>
          <a:p>
            <a:r>
              <a:rPr lang="en-US" sz="1200" b="1" kern="1200" baseline="0" dirty="0" smtClean="0">
                <a:solidFill>
                  <a:schemeClr val="tx1"/>
                </a:solidFill>
                <a:latin typeface="+mn-lt"/>
                <a:ea typeface="ＭＳ Ｐゴシック" pitchFamily="-106" charset="-128"/>
                <a:cs typeface="ＭＳ Ｐゴシック" pitchFamily="-106" charset="-128"/>
              </a:rPr>
              <a:t>Ragole</a:t>
            </a:r>
            <a:r>
              <a:rPr lang="en-US" sz="1200" kern="1200" baseline="0" dirty="0" smtClean="0">
                <a:solidFill>
                  <a:schemeClr val="tx1"/>
                </a:solidFill>
                <a:latin typeface="+mn-lt"/>
                <a:ea typeface="ＭＳ Ｐゴシック" pitchFamily="-106" charset="-128"/>
                <a:cs typeface="ＭＳ Ｐゴシック" pitchFamily="-106" charset="-128"/>
              </a:rPr>
              <a:t>: S</a:t>
            </a:r>
            <a:r>
              <a:rPr lang="en-US" sz="1200" kern="1200" dirty="0" smtClean="0">
                <a:solidFill>
                  <a:schemeClr val="tx1"/>
                </a:solidFill>
                <a:latin typeface="+mn-lt"/>
                <a:ea typeface="ＭＳ Ｐゴシック" pitchFamily="-106" charset="-128"/>
                <a:cs typeface="ＭＳ Ｐゴシック" pitchFamily="-106" charset="-128"/>
              </a:rPr>
              <a:t>tudents argued a bit about E and B but after some reminder about E in a capacitor, they started calculating.  There was some argument about if the direction of B changes the direction of S (“I get in </a:t>
            </a:r>
            <a:r>
              <a:rPr lang="en-US" sz="1200" i="1" kern="1200" dirty="0" smtClean="0">
                <a:solidFill>
                  <a:schemeClr val="tx1"/>
                </a:solidFill>
                <a:latin typeface="+mn-lt"/>
                <a:ea typeface="ＭＳ Ｐゴシック" pitchFamily="-106" charset="-128"/>
                <a:cs typeface="ＭＳ Ｐゴシック" pitchFamily="-106" charset="-128"/>
              </a:rPr>
              <a:t>and</a:t>
            </a:r>
            <a:r>
              <a:rPr lang="en-US" sz="1200" i="0" kern="1200" dirty="0" smtClean="0">
                <a:solidFill>
                  <a:schemeClr val="tx1"/>
                </a:solidFill>
                <a:latin typeface="+mn-lt"/>
                <a:ea typeface="ＭＳ Ｐゴシック" pitchFamily="-106" charset="-128"/>
                <a:cs typeface="ＭＳ Ｐゴシック" pitchFamily="-106" charset="-128"/>
              </a:rPr>
              <a:t> out”).  Eventually they sorted out the cross product and voted correctly.</a:t>
            </a:r>
          </a:p>
          <a:p>
            <a:endParaRPr lang="en-US" sz="1200" i="0" kern="1200" dirty="0" smtClean="0">
              <a:solidFill>
                <a:schemeClr val="tx1"/>
              </a:solidFill>
              <a:latin typeface="+mn-lt"/>
              <a:ea typeface="ＭＳ Ｐゴシック" pitchFamily="-106" charset="-128"/>
              <a:cs typeface="ＭＳ Ｐゴシック" pitchFamily="-106" charset="-128"/>
            </a:endParaRPr>
          </a:p>
          <a:p>
            <a:r>
              <a:rPr lang="en-US" sz="1200" i="0" kern="1200" dirty="0" smtClean="0">
                <a:solidFill>
                  <a:schemeClr val="tx1"/>
                </a:solidFill>
                <a:latin typeface="+mn-lt"/>
                <a:ea typeface="ＭＳ Ｐゴシック" pitchFamily="-106" charset="-128"/>
                <a:cs typeface="ＭＳ Ｐゴシック" pitchFamily="-106" charset="-128"/>
              </a:rPr>
              <a:t>===============================</a:t>
            </a:r>
          </a:p>
          <a:p>
            <a:r>
              <a:rPr lang="en-US" sz="1200" i="0" kern="1200" dirty="0" smtClean="0">
                <a:solidFill>
                  <a:schemeClr val="tx1"/>
                </a:solidFill>
                <a:latin typeface="+mn-lt"/>
                <a:ea typeface="ＭＳ Ｐゴシック" pitchFamily="-106" charset="-128"/>
                <a:cs typeface="ＭＳ Ｐゴシック" pitchFamily="-106" charset="-128"/>
              </a:rPr>
              <a:t>Written</a:t>
            </a:r>
            <a:r>
              <a:rPr lang="en-US" sz="1200" i="0" kern="1200" baseline="0" dirty="0" smtClean="0">
                <a:solidFill>
                  <a:schemeClr val="tx1"/>
                </a:solidFill>
                <a:latin typeface="+mn-lt"/>
                <a:ea typeface="ＭＳ Ｐゴシック" pitchFamily="-106" charset="-128"/>
                <a:cs typeface="ＭＳ Ｐゴシック" pitchFamily="-106" charset="-128"/>
              </a:rPr>
              <a:t> by SJP in PHYS 3320 Fa11</a:t>
            </a:r>
          </a:p>
          <a:p>
            <a:endParaRPr lang="en-US" sz="1200" i="0" kern="1200" baseline="0" dirty="0" smtClean="0">
              <a:solidFill>
                <a:schemeClr val="tx1"/>
              </a:solidFill>
              <a:latin typeface="+mn-lt"/>
              <a:ea typeface="ＭＳ Ｐゴシック" pitchFamily="-106" charset="-128"/>
              <a:cs typeface="ＭＳ Ｐゴシック" pitchFamily="-106" charset="-128"/>
            </a:endParaRPr>
          </a:p>
          <a:p>
            <a:endParaRPr lang="en-US" sz="1200" i="0" kern="1200" dirty="0" smtClean="0">
              <a:solidFill>
                <a:schemeClr val="tx1"/>
              </a:solidFill>
              <a:latin typeface="+mn-lt"/>
              <a:ea typeface="ＭＳ Ｐゴシック" pitchFamily="-106" charset="-128"/>
              <a:cs typeface="ＭＳ Ｐゴシック" pitchFamily="-106" charset="-128"/>
            </a:endParaRP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17</a:t>
            </a:fld>
            <a:endParaRPr lang="en-US"/>
          </a:p>
        </p:txBody>
      </p:sp>
    </p:spTree>
    <p:extLst>
      <p:ext uri="{BB962C8B-B14F-4D97-AF65-F5344CB8AC3E}">
        <p14:creationId xmlns:p14="http://schemas.microsoft.com/office/powerpoint/2010/main" val="26026609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Class:</a:t>
            </a:r>
            <a:r>
              <a:rPr lang="en-US" baseline="0" dirty="0" smtClean="0"/>
              <a:t> UNITS</a:t>
            </a:r>
            <a:endParaRPr lang="en-US" dirty="0" smtClean="0"/>
          </a:p>
          <a:p>
            <a:pPr eaLnBrk="1" hangingPunct="1">
              <a:spcBef>
                <a:spcPct val="0"/>
              </a:spcBef>
            </a:pPr>
            <a:r>
              <a:rPr lang="en-US" dirty="0" smtClean="0"/>
              <a:t>Correct Answer: C</a:t>
            </a:r>
          </a:p>
          <a:p>
            <a:pPr eaLnBrk="1" hangingPunct="1">
              <a:spcBef>
                <a:spcPct val="0"/>
              </a:spcBef>
            </a:pPr>
            <a:r>
              <a:rPr lang="en-US" dirty="0" smtClean="0"/>
              <a:t>_____________________________</a:t>
            </a:r>
          </a:p>
          <a:p>
            <a:pPr eaLnBrk="1" hangingPunct="1">
              <a:spcBef>
                <a:spcPct val="0"/>
              </a:spcBef>
            </a:pPr>
            <a:endParaRPr lang="en-US" dirty="0" smtClean="0"/>
          </a:p>
          <a:p>
            <a:pPr eaLnBrk="1" hangingPunct="1">
              <a:spcBef>
                <a:spcPct val="0"/>
              </a:spcBef>
            </a:pPr>
            <a:r>
              <a:rPr lang="en-US" dirty="0" smtClean="0"/>
              <a:t>Fall</a:t>
            </a:r>
            <a:r>
              <a:rPr lang="en-US" baseline="0" dirty="0" smtClean="0"/>
              <a:t> 2011: Not used</a:t>
            </a:r>
          </a:p>
          <a:p>
            <a:pPr eaLnBrk="1" hangingPunct="1">
              <a:spcBef>
                <a:spcPct val="0"/>
              </a:spcBef>
            </a:pPr>
            <a:endParaRPr lang="en-US" baseline="0" dirty="0" smtClean="0"/>
          </a:p>
          <a:p>
            <a:pPr eaLnBrk="1" hangingPunct="1">
              <a:spcBef>
                <a:spcPct val="0"/>
              </a:spcBef>
            </a:pPr>
            <a:r>
              <a:rPr lang="en-US" baseline="0" dirty="0" smtClean="0"/>
              <a:t>============================</a:t>
            </a:r>
          </a:p>
          <a:p>
            <a:pPr eaLnBrk="1" hangingPunct="1">
              <a:spcBef>
                <a:spcPct val="0"/>
              </a:spcBef>
            </a:pPr>
            <a:r>
              <a:rPr lang="en-US" dirty="0" smtClean="0"/>
              <a:t>Originally from</a:t>
            </a:r>
            <a:r>
              <a:rPr lang="en-US" baseline="0" dirty="0" smtClean="0"/>
              <a:t> Chuck </a:t>
            </a:r>
            <a:r>
              <a:rPr lang="en-US" dirty="0" smtClean="0"/>
              <a:t>Rogers</a:t>
            </a:r>
            <a:endParaRPr lang="en-US" dirty="0"/>
          </a:p>
        </p:txBody>
      </p:sp>
      <p:sp>
        <p:nvSpPr>
          <p:cNvPr id="14340" name="Slide Number Placeholder 3"/>
          <p:cNvSpPr>
            <a:spLocks noGrp="1"/>
          </p:cNvSpPr>
          <p:nvPr>
            <p:ph type="sldNum" sz="quarter" idx="5"/>
          </p:nvPr>
        </p:nvSpPr>
        <p:spPr bwMode="auto">
          <a:ln>
            <a:miter lim="800000"/>
            <a:headEnd/>
            <a:tailEnd/>
          </a:ln>
        </p:spPr>
        <p:txBody>
          <a:bodyPr/>
          <a:lstStyle/>
          <a:p>
            <a:fld id="{66398705-142A-614A-B5DB-78C8359E2650}" type="slidenum">
              <a:rPr lang="en-US"/>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p:spPr>
      </p:sp>
      <p:sp>
        <p:nvSpPr>
          <p:cNvPr id="21507" name="Rectangle 3"/>
          <p:cNvSpPr>
            <a:spLocks noGrp="1"/>
          </p:cNvSpPr>
          <p:nvPr>
            <p:ph type="body" idx="1"/>
          </p:nvPr>
        </p:nvSpPr>
        <p:spPr bwMode="auto">
          <a:noFill/>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Class:</a:t>
            </a:r>
            <a:r>
              <a:rPr lang="en-US" baseline="0" dirty="0" smtClean="0"/>
              <a:t> MATH/PHYSICS</a:t>
            </a:r>
          </a:p>
          <a:p>
            <a:pPr marL="0" marR="0" indent="0" algn="l" defTabSz="457200" rtl="0" eaLnBrk="1" fontAlgn="base" latinLnBrk="0" hangingPunct="1">
              <a:lnSpc>
                <a:spcPct val="100000"/>
              </a:lnSpc>
              <a:spcBef>
                <a:spcPct val="30000"/>
              </a:spcBef>
              <a:spcAft>
                <a:spcPct val="0"/>
              </a:spcAft>
              <a:buClrTx/>
              <a:buSzTx/>
              <a:buFontTx/>
              <a:buNone/>
              <a:tabLst/>
              <a:defRPr/>
            </a:pPr>
            <a:r>
              <a:rPr lang="en-US" baseline="0" dirty="0" smtClean="0"/>
              <a:t>Correct Answer: A</a:t>
            </a:r>
            <a:endParaRPr lang="en-US" dirty="0" smtClean="0"/>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________________________________</a:t>
            </a:r>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Physics 3320, Fa</a:t>
            </a:r>
            <a:r>
              <a:rPr lang="en-US" baseline="0" dirty="0" smtClean="0"/>
              <a:t>11 (SJP) Lecture #18</a:t>
            </a:r>
          </a:p>
          <a:p>
            <a:pPr eaLnBrk="1" hangingPunct="1"/>
            <a:r>
              <a:rPr lang="en-US" dirty="0" smtClean="0">
                <a:ea typeface="ＭＳ Ｐゴシック" charset="-128"/>
                <a:cs typeface="ＭＳ Ｐゴシック" charset="-128"/>
              </a:rPr>
              <a:t>Didn’t click, just let them think. They</a:t>
            </a:r>
            <a:r>
              <a:rPr lang="en-US" baseline="0" dirty="0" smtClean="0">
                <a:ea typeface="ＭＳ Ｐゴシック" charset="-128"/>
                <a:cs typeface="ＭＳ Ｐゴシック" charset="-128"/>
              </a:rPr>
              <a:t> were working too hard, trying to use Ohm’s law, I just wanted to say</a:t>
            </a:r>
          </a:p>
          <a:p>
            <a:pPr eaLnBrk="1" hangingPunct="1"/>
            <a:r>
              <a:rPr lang="en-US" baseline="0" dirty="0" smtClean="0">
                <a:ea typeface="ＭＳ Ｐゴシック" charset="-128"/>
                <a:cs typeface="ＭＳ Ｐゴシック" charset="-128"/>
              </a:rPr>
              <a:t>E = V/L (!) </a:t>
            </a:r>
          </a:p>
          <a:p>
            <a:pPr eaLnBrk="1" hangingPunct="1"/>
            <a:r>
              <a:rPr lang="en-US" baseline="0" dirty="0" smtClean="0">
                <a:ea typeface="ＭＳ Ｐゴシック" charset="-128"/>
                <a:cs typeface="ＭＳ Ｐゴシック" charset="-128"/>
              </a:rPr>
              <a:t>Reminded them of our discussion of this problem from when we did Ohm’s law – that J is uniform, so is E, and it’s all “steady”. </a:t>
            </a:r>
            <a:endParaRPr lang="en-US" dirty="0"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t>
            </a:r>
          </a:p>
          <a:p>
            <a:pPr eaLnBrk="1" hangingPunct="1"/>
            <a:r>
              <a:rPr lang="en-US" dirty="0" smtClean="0">
                <a:ea typeface="ＭＳ Ｐゴシック" charset="-128"/>
                <a:cs typeface="ＭＳ Ｐゴシック" charset="-128"/>
              </a:rPr>
              <a:t>Adapted from ERK Fall 2009</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noFill/>
          <a:ln>
            <a:solidFill>
              <a:srgbClr val="000000"/>
            </a:solidFill>
            <a:miter lim="800000"/>
            <a:headEnd/>
            <a:tailEnd/>
          </a:ln>
        </p:spPr>
      </p:sp>
      <p:sp>
        <p:nvSpPr>
          <p:cNvPr id="23555" name="Rectangle 3"/>
          <p:cNvSpPr>
            <a:spLocks noGrp="1"/>
          </p:cNvSpPr>
          <p:nvPr>
            <p:ph type="body" idx="1"/>
          </p:nvPr>
        </p:nvSpPr>
        <p:spPr bwMode="auto">
          <a:noFill/>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Class: MATH/PHYSICS</a:t>
            </a:r>
            <a:br>
              <a:rPr lang="en-US" dirty="0" smtClean="0"/>
            </a:br>
            <a:r>
              <a:rPr lang="en-US" dirty="0" smtClean="0"/>
              <a:t>Correct Answer: B</a:t>
            </a:r>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_______________________________</a:t>
            </a:r>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Physics 3320 Fa</a:t>
            </a:r>
            <a:r>
              <a:rPr lang="en-US" baseline="0" dirty="0" smtClean="0"/>
              <a:t>11 (SJP) Lecture #18</a:t>
            </a:r>
          </a:p>
          <a:p>
            <a:pPr eaLnBrk="1" hangingPunct="1"/>
            <a:r>
              <a:rPr lang="en-US" dirty="0" smtClean="0">
                <a:ea typeface="ＭＳ Ｐゴシック" charset="-128"/>
                <a:cs typeface="ＭＳ Ｐゴシック" charset="-128"/>
              </a:rPr>
              <a:t>Again, did not click, just had them think about the METHOD</a:t>
            </a:r>
            <a:r>
              <a:rPr lang="en-US" baseline="0" dirty="0" smtClean="0">
                <a:ea typeface="ＭＳ Ｐゴシック" charset="-128"/>
                <a:cs typeface="ＭＳ Ｐゴシック" charset="-128"/>
              </a:rPr>
              <a:t> (Ampere’s law). Asked them whether we needed to worry about displacement current here (answer is no, it’s steady state so E is not changing with time) </a:t>
            </a:r>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
            </a:r>
            <a:br>
              <a:rPr lang="en-US" dirty="0" smtClean="0">
                <a:ea typeface="ＭＳ Ｐゴシック" charset="-128"/>
                <a:cs typeface="ＭＳ Ｐゴシック" charset="-128"/>
              </a:rPr>
            </a:br>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t>
            </a:r>
          </a:p>
          <a:p>
            <a:pPr eaLnBrk="1" hangingPunct="1"/>
            <a:r>
              <a:rPr lang="en-US" dirty="0" smtClean="0">
                <a:ea typeface="ＭＳ Ｐゴシック" charset="-128"/>
                <a:cs typeface="ＭＳ Ｐゴシック" charset="-128"/>
              </a:rPr>
              <a:t>Adapted form ERK Fall 2009</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Class: MATH/PHYSICS</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Correct</a:t>
            </a:r>
            <a:r>
              <a:rPr lang="en-US" baseline="0" dirty="0" smtClean="0">
                <a:ea typeface="ＭＳ Ｐゴシック" charset="-128"/>
                <a:cs typeface="ＭＳ Ｐゴシック" charset="-128"/>
              </a:rPr>
              <a:t> Answer: D</a:t>
            </a:r>
            <a:endParaRPr lang="en-US" dirty="0" smtClean="0">
              <a:ea typeface="ＭＳ Ｐゴシック" charset="-128"/>
              <a:cs typeface="ＭＳ Ｐゴシック"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Physics 3320, Fa11 (SJP)</a:t>
            </a:r>
            <a:r>
              <a:rPr lang="en-US" baseline="0" dirty="0" smtClean="0">
                <a:ea typeface="ＭＳ Ｐゴシック" charset="-128"/>
                <a:cs typeface="ＭＳ Ｐゴシック" charset="-128"/>
              </a:rPr>
              <a:t> Lecture #17</a:t>
            </a:r>
          </a:p>
          <a:p>
            <a:r>
              <a:rPr lang="en-US" dirty="0" smtClean="0"/>
              <a:t>0,0, 4,</a:t>
            </a:r>
            <a:r>
              <a:rPr lang="en-US" baseline="0" dirty="0" smtClean="0"/>
              <a:t> [[92]], 4</a:t>
            </a:r>
          </a:p>
          <a:p>
            <a:r>
              <a:rPr lang="en-US" baseline="0" dirty="0" smtClean="0"/>
              <a:t>Physics 3320 Sp12 (MD) Lecture #15</a:t>
            </a:r>
          </a:p>
          <a:p>
            <a:r>
              <a:rPr lang="en-US" baseline="0" dirty="0" smtClean="0"/>
              <a:t>0, 0, 7, [[89]], 4</a:t>
            </a:r>
          </a:p>
          <a:p>
            <a:r>
              <a:rPr lang="en-US" baseline="0" dirty="0" smtClean="0"/>
              <a:t>______________________________</a:t>
            </a:r>
          </a:p>
          <a:p>
            <a:r>
              <a:rPr lang="en-US" b="1" baseline="0" dirty="0" smtClean="0"/>
              <a:t>Fall 2011 Comments</a:t>
            </a:r>
          </a:p>
          <a:p>
            <a:r>
              <a:rPr lang="en-US" baseline="0" dirty="0" smtClean="0"/>
              <a:t>Really did this as an “activity” (I animated it, and only put up the options after they had been discussing for a few minutes). Worked pretty well, good discussions going on. No problems with the units, I drew their attention to the close connections between this and charge conservation, and how this “energy flow” is closely analogous to “J”,( including that it is like energy density times velocity)</a:t>
            </a:r>
          </a:p>
          <a:p>
            <a:endParaRPr lang="en-US" baseline="0" dirty="0" smtClean="0"/>
          </a:p>
          <a:p>
            <a:r>
              <a:rPr lang="en-US" baseline="0" dirty="0" smtClean="0"/>
              <a:t>I’m setting them up for the derivation, and in particular pointing out that we WANT to find an equation of this sort, so that we can immediately INTERPRET the various terms, so the thing under the d/</a:t>
            </a:r>
            <a:r>
              <a:rPr lang="en-US" baseline="0" dirty="0" err="1" smtClean="0"/>
              <a:t>dt</a:t>
            </a:r>
            <a:r>
              <a:rPr lang="en-US" baseline="0" dirty="0" smtClean="0"/>
              <a:t> will be “energy density” and the thing inside the div() will be the “energy flow vector”, and that we may need to “massage” a bit to GET the right hand side to look like this. </a:t>
            </a:r>
          </a:p>
          <a:p>
            <a:endParaRPr lang="en-US" baseline="0" dirty="0" smtClean="0"/>
          </a:p>
          <a:p>
            <a:r>
              <a:rPr lang="en-US" baseline="0" dirty="0" smtClean="0"/>
              <a:t>Notes</a:t>
            </a:r>
          </a:p>
          <a:p>
            <a:r>
              <a:rPr lang="en-US" b="1" baseline="0" dirty="0" smtClean="0"/>
              <a:t>Baily</a:t>
            </a:r>
            <a:r>
              <a:rPr lang="en-US" baseline="0" dirty="0" smtClean="0"/>
              <a:t>: </a:t>
            </a:r>
            <a:r>
              <a:rPr lang="en-US" sz="1200" kern="1200" dirty="0" smtClean="0">
                <a:solidFill>
                  <a:schemeClr val="tx1"/>
                </a:solidFill>
                <a:latin typeface="+mn-lt"/>
                <a:ea typeface="ＭＳ Ｐゴシック" pitchFamily="-106" charset="-128"/>
                <a:cs typeface="ＭＳ Ｐゴシック" pitchFamily="-106" charset="-128"/>
              </a:rPr>
              <a:t>A little confusion on the units of J, thinking it’s current per volume instead of current per area.</a:t>
            </a:r>
          </a:p>
          <a:p>
            <a:endParaRPr lang="en-US" baseline="0" dirty="0" smtClean="0"/>
          </a:p>
          <a:p>
            <a:r>
              <a:rPr lang="en-US" b="1" baseline="0" dirty="0" err="1" smtClean="0"/>
              <a:t>Ragole</a:t>
            </a:r>
            <a:r>
              <a:rPr lang="en-US" baseline="0" dirty="0" smtClean="0"/>
              <a:t>:</a:t>
            </a:r>
            <a:r>
              <a:rPr lang="en-US" sz="1200" kern="1200" dirty="0" smtClean="0">
                <a:solidFill>
                  <a:schemeClr val="tx1"/>
                </a:solidFill>
                <a:latin typeface="+mn-lt"/>
                <a:ea typeface="ＭＳ Ｐゴシック" pitchFamily="-106" charset="-128"/>
                <a:cs typeface="ＭＳ Ｐゴシック" pitchFamily="-106" charset="-128"/>
              </a:rPr>
              <a:t> Students plugged in the units from energy and discovered the correct answer.  I pushed them a bit to see if they could discover a more useful way of writing it but we ended up with kg/m^3, which was somewhat confusing (I personally had forgotten the units of S and was curious).</a:t>
            </a:r>
          </a:p>
          <a:p>
            <a:endParaRPr lang="en-US" baseline="0" dirty="0" smtClean="0"/>
          </a:p>
          <a:p>
            <a:r>
              <a:rPr lang="en-US" b="1" baseline="0" dirty="0" smtClean="0"/>
              <a:t>Rehn</a:t>
            </a:r>
            <a:r>
              <a:rPr lang="en-US" baseline="0" dirty="0" smtClean="0"/>
              <a:t>: </a:t>
            </a:r>
            <a:r>
              <a:rPr lang="en-US" sz="1200" kern="1200" dirty="0" smtClean="0">
                <a:solidFill>
                  <a:schemeClr val="tx1"/>
                </a:solidFill>
                <a:latin typeface="+mn-lt"/>
                <a:ea typeface="ＭＳ Ｐゴシック" pitchFamily="-106" charset="-128"/>
                <a:cs typeface="ＭＳ Ｐゴシック" pitchFamily="-106" charset="-128"/>
              </a:rPr>
              <a:t>A few students were trying to answer this by breaking everything down in terms of kg m, sec, and so on. I got lost trying to follow their logic, but eventually they chose the correct answer, so apparently this worked for them. </a:t>
            </a:r>
          </a:p>
          <a:p>
            <a:r>
              <a:rPr lang="en-US" sz="1200" kern="1200" baseline="0" dirty="0" smtClean="0">
                <a:solidFill>
                  <a:schemeClr val="tx1"/>
                </a:solidFill>
                <a:latin typeface="+mn-lt"/>
                <a:ea typeface="ＭＳ Ｐゴシック" pitchFamily="-106" charset="-128"/>
                <a:cs typeface="ＭＳ Ｐゴシック" pitchFamily="-106" charset="-128"/>
              </a:rPr>
              <a:t>________________________________</a:t>
            </a:r>
            <a:endParaRPr lang="en-US" sz="1200" b="0" kern="1200" baseline="0" dirty="0" smtClean="0">
              <a:solidFill>
                <a:schemeClr val="tx1"/>
              </a:solidFill>
              <a:latin typeface="+mn-lt"/>
              <a:ea typeface="ＭＳ Ｐゴシック" pitchFamily="-106" charset="-128"/>
              <a:cs typeface="ＭＳ Ｐゴシック" pitchFamily="-106" charset="-128"/>
            </a:endParaRPr>
          </a:p>
          <a:p>
            <a:endParaRPr lang="en-US" sz="1200" b="0" kern="1200" baseline="0" dirty="0" smtClean="0">
              <a:solidFill>
                <a:schemeClr val="tx1"/>
              </a:solidFill>
              <a:latin typeface="+mn-lt"/>
              <a:ea typeface="ＭＳ Ｐゴシック" pitchFamily="-106" charset="-128"/>
              <a:cs typeface="ＭＳ Ｐゴシック" pitchFamily="-106" charset="-128"/>
            </a:endParaRPr>
          </a:p>
          <a:p>
            <a:r>
              <a:rPr lang="en-US" sz="1200" b="0" kern="1200" baseline="0" dirty="0" smtClean="0">
                <a:solidFill>
                  <a:schemeClr val="tx1"/>
                </a:solidFill>
                <a:latin typeface="+mn-lt"/>
                <a:ea typeface="ＭＳ Ｐゴシック" pitchFamily="-106" charset="-128"/>
                <a:cs typeface="ＭＳ Ｐゴシック" pitchFamily="-106" charset="-128"/>
              </a:rPr>
              <a:t>===============================</a:t>
            </a:r>
          </a:p>
          <a:p>
            <a:r>
              <a:rPr lang="en-US" sz="1200" b="0" kern="1200" baseline="0" dirty="0" smtClean="0">
                <a:solidFill>
                  <a:schemeClr val="tx1"/>
                </a:solidFill>
                <a:latin typeface="+mn-lt"/>
                <a:ea typeface="ＭＳ Ｐゴシック" pitchFamily="-106" charset="-128"/>
                <a:cs typeface="ＭＳ Ｐゴシック" pitchFamily="-106" charset="-128"/>
              </a:rPr>
              <a:t>Written by SJP in PHYS 3320 Fa11</a:t>
            </a:r>
          </a:p>
          <a:p>
            <a:endParaRPr lang="en-US" sz="1200" b="0" kern="1200" baseline="0" dirty="0" smtClean="0">
              <a:solidFill>
                <a:schemeClr val="tx1"/>
              </a:solidFill>
              <a:latin typeface="+mn-lt"/>
              <a:ea typeface="ＭＳ Ｐゴシック" pitchFamily="-106" charset="-128"/>
              <a:cs typeface="ＭＳ Ｐゴシック" pitchFamily="-106" charset="-128"/>
            </a:endParaRPr>
          </a:p>
          <a:p>
            <a:endParaRPr lang="en-US" sz="1200" b="1" kern="1200" baseline="0" dirty="0" smtClean="0">
              <a:solidFill>
                <a:schemeClr val="tx1"/>
              </a:solidFill>
              <a:latin typeface="+mn-lt"/>
              <a:ea typeface="ＭＳ Ｐゴシック" pitchFamily="-106" charset="-128"/>
              <a:cs typeface="ＭＳ Ｐゴシック" pitchFamily="-106" charset="-128"/>
            </a:endParaRPr>
          </a:p>
          <a:p>
            <a:endParaRPr lang="en-US" sz="1200" kern="1200" baseline="0" dirty="0" smtClean="0">
              <a:solidFill>
                <a:schemeClr val="tx1"/>
              </a:solidFill>
              <a:latin typeface="+mn-lt"/>
              <a:ea typeface="ＭＳ Ｐゴシック" pitchFamily="-106" charset="-128"/>
              <a:cs typeface="ＭＳ Ｐゴシック" pitchFamily="-106" charset="-128"/>
            </a:endParaRPr>
          </a:p>
          <a:p>
            <a:endParaRPr lang="en-US" sz="1200" kern="1200" baseline="0" dirty="0" smtClean="0">
              <a:solidFill>
                <a:schemeClr val="tx1"/>
              </a:solidFill>
              <a:latin typeface="+mn-lt"/>
              <a:ea typeface="ＭＳ Ｐゴシック" pitchFamily="-106" charset="-128"/>
              <a:cs typeface="ＭＳ Ｐゴシック" pitchFamily="-106" charset="-128"/>
            </a:endParaRPr>
          </a:p>
          <a:p>
            <a:endParaRPr lang="en-US" baseline="0" dirty="0" smtClean="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3</a:t>
            </a:fld>
            <a:endParaRPr lang="en-US"/>
          </a:p>
        </p:txBody>
      </p:sp>
    </p:spTree>
    <p:extLst>
      <p:ext uri="{BB962C8B-B14F-4D97-AF65-F5344CB8AC3E}">
        <p14:creationId xmlns:p14="http://schemas.microsoft.com/office/powerpoint/2010/main" val="28963392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p:spPr>
      </p:sp>
      <p:sp>
        <p:nvSpPr>
          <p:cNvPr id="25603" name="Rectangle 3"/>
          <p:cNvSpPr>
            <a:spLocks noGrp="1"/>
          </p:cNvSpPr>
          <p:nvPr>
            <p:ph type="body" idx="1"/>
          </p:nvPr>
        </p:nvSpPr>
        <p:spPr bwMode="auto">
          <a:noFill/>
        </p:spPr>
        <p:txBody>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Class:</a:t>
            </a:r>
            <a:r>
              <a:rPr lang="en-US" baseline="0" dirty="0" smtClean="0"/>
              <a:t> CONCEPTUAL</a:t>
            </a:r>
            <a:endParaRPr lang="en-US" dirty="0" smtClean="0"/>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Correct</a:t>
            </a:r>
            <a:r>
              <a:rPr lang="en-US" baseline="0" dirty="0" smtClean="0"/>
              <a:t> Answer: B</a:t>
            </a:r>
          </a:p>
          <a:p>
            <a:pPr marL="0" marR="0" indent="0" algn="l" defTabSz="457200" rtl="0" eaLnBrk="1" fontAlgn="base" latinLnBrk="0" hangingPunct="1">
              <a:lnSpc>
                <a:spcPct val="100000"/>
              </a:lnSpc>
              <a:spcBef>
                <a:spcPct val="0"/>
              </a:spcBef>
              <a:spcAft>
                <a:spcPct val="0"/>
              </a:spcAft>
              <a:buClrTx/>
              <a:buSzTx/>
              <a:buFontTx/>
              <a:buNone/>
              <a:tabLst/>
              <a:defRPr/>
            </a:pPr>
            <a:r>
              <a:rPr lang="en-US" baseline="0" dirty="0" smtClean="0"/>
              <a:t>________________________________</a:t>
            </a:r>
            <a:endParaRPr lang="en-US" dirty="0" smtClean="0"/>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Physics 3320, Fa11 (SJP) Lecture #19  </a:t>
            </a:r>
          </a:p>
          <a:p>
            <a:pPr eaLnBrk="1" hangingPunct="1">
              <a:spcBef>
                <a:spcPct val="0"/>
              </a:spcBef>
            </a:pPr>
            <a:r>
              <a:rPr lang="en-US" dirty="0" smtClean="0"/>
              <a:t>15, [[81]], 4</a:t>
            </a:r>
          </a:p>
          <a:p>
            <a:pPr marL="0" marR="0" indent="0" algn="l" defTabSz="457200" rtl="0" eaLnBrk="1" fontAlgn="auto" latinLnBrk="0" hangingPunct="1">
              <a:lnSpc>
                <a:spcPct val="100000"/>
              </a:lnSpc>
              <a:spcBef>
                <a:spcPct val="0"/>
              </a:spcBef>
              <a:spcAft>
                <a:spcPts val="0"/>
              </a:spcAft>
              <a:buClrTx/>
              <a:buSzTx/>
              <a:buFontTx/>
              <a:buNone/>
              <a:tabLst/>
              <a:defRPr/>
            </a:pPr>
            <a:r>
              <a:rPr lang="en-US" baseline="0" dirty="0" smtClean="0"/>
              <a:t>Physics 3320 Sp12 (MD) Lecture #16</a:t>
            </a:r>
          </a:p>
          <a:p>
            <a:pPr eaLnBrk="1" hangingPunct="1">
              <a:spcBef>
                <a:spcPct val="0"/>
              </a:spcBef>
            </a:pPr>
            <a:r>
              <a:rPr lang="en-US" dirty="0" smtClean="0"/>
              <a:t>Only</a:t>
            </a:r>
            <a:r>
              <a:rPr lang="en-US" baseline="0" dirty="0" smtClean="0"/>
              <a:t> ANSWERS are different from Fa11:</a:t>
            </a:r>
          </a:p>
          <a:p>
            <a:pPr marL="0" indent="0" eaLnBrk="1" hangingPunct="1">
              <a:spcBef>
                <a:spcPct val="0"/>
              </a:spcBef>
              <a:buNone/>
            </a:pPr>
            <a:r>
              <a:rPr lang="en-US" baseline="0" dirty="0" smtClean="0"/>
              <a:t>A) S=0   B) +z  C) –</a:t>
            </a:r>
            <a:r>
              <a:rPr lang="en-US" baseline="0" dirty="0" err="1" smtClean="0"/>
              <a:t>s_hat</a:t>
            </a:r>
            <a:r>
              <a:rPr lang="en-US" baseline="0" dirty="0" smtClean="0"/>
              <a:t>    D) +</a:t>
            </a:r>
            <a:r>
              <a:rPr lang="en-US" baseline="0" dirty="0" err="1" smtClean="0"/>
              <a:t>s_hat</a:t>
            </a:r>
            <a:r>
              <a:rPr lang="en-US" baseline="0" dirty="0" smtClean="0"/>
              <a:t>   E) Another Direction</a:t>
            </a:r>
            <a:endParaRPr lang="en-US" dirty="0" smtClean="0"/>
          </a:p>
          <a:p>
            <a:pPr marL="0" indent="0" eaLnBrk="1" hangingPunct="1">
              <a:spcBef>
                <a:spcPct val="0"/>
              </a:spcBef>
              <a:buNone/>
            </a:pPr>
            <a:r>
              <a:rPr lang="en-US" dirty="0" smtClean="0"/>
              <a:t>0, 3, [[84]], 13, 0</a:t>
            </a:r>
          </a:p>
          <a:p>
            <a:pPr marL="0" indent="0" eaLnBrk="1" hangingPunct="1">
              <a:spcBef>
                <a:spcPct val="0"/>
              </a:spcBef>
              <a:buNone/>
            </a:pPr>
            <a:r>
              <a:rPr lang="en-US" dirty="0" smtClean="0"/>
              <a:t>________________________________</a:t>
            </a:r>
          </a:p>
          <a:p>
            <a:pPr marL="0" indent="0" eaLnBrk="1" hangingPunct="1">
              <a:spcBef>
                <a:spcPct val="0"/>
              </a:spcBef>
              <a:buNone/>
            </a:pPr>
            <a:r>
              <a:rPr lang="en-US" b="1" dirty="0" smtClean="0"/>
              <a:t>Fall</a:t>
            </a:r>
            <a:r>
              <a:rPr lang="en-US" b="1" baseline="0" dirty="0" smtClean="0"/>
              <a:t> 2011 Comments</a:t>
            </a:r>
            <a:endParaRPr lang="en-US" b="1" dirty="0" smtClean="0"/>
          </a:p>
          <a:p>
            <a:pPr eaLnBrk="1" hangingPunct="1">
              <a:spcBef>
                <a:spcPct val="0"/>
              </a:spcBef>
            </a:pPr>
            <a:r>
              <a:rPr lang="en-US" dirty="0" smtClean="0"/>
              <a:t>After this, we talk about the physics – energy flows IN to the resistor, which makes sense, since the “thermal” energy of the resistor is increasing  (and I end up doing the integral of S dot </a:t>
            </a:r>
            <a:r>
              <a:rPr lang="en-US" dirty="0" err="1" smtClean="0"/>
              <a:t>dA</a:t>
            </a:r>
            <a:r>
              <a:rPr lang="en-US" dirty="0" smtClean="0"/>
              <a:t> to get power in = V*I, but not right away). First we’re just talking</a:t>
            </a:r>
            <a:r>
              <a:rPr lang="en-US" baseline="0" dirty="0" smtClean="0"/>
              <a:t> about the SIGN of the answer, making sense of that. Pointed out that in this problem, </a:t>
            </a:r>
            <a:r>
              <a:rPr lang="en-US" baseline="0" dirty="0" err="1" smtClean="0"/>
              <a:t>du_em</a:t>
            </a:r>
            <a:r>
              <a:rPr lang="en-US" baseline="0" dirty="0" smtClean="0"/>
              <a:t>/</a:t>
            </a:r>
            <a:r>
              <a:rPr lang="en-US" baseline="0" dirty="0" err="1" smtClean="0"/>
              <a:t>dt</a:t>
            </a:r>
            <a:r>
              <a:rPr lang="en-US" baseline="0" dirty="0" smtClean="0"/>
              <a:t> = 0 (steady fields), different from previous example last class with a “charging up capacitor”. Here, the increase in energy is </a:t>
            </a:r>
            <a:r>
              <a:rPr lang="en-US" baseline="0" dirty="0" err="1" smtClean="0"/>
              <a:t>u_mech</a:t>
            </a:r>
            <a:r>
              <a:rPr lang="en-US" baseline="0" dirty="0" smtClean="0"/>
              <a:t>, really the thermal energy. </a:t>
            </a:r>
          </a:p>
          <a:p>
            <a:pPr eaLnBrk="1" hangingPunct="1">
              <a:spcBef>
                <a:spcPct val="0"/>
              </a:spcBef>
            </a:pPr>
            <a:endParaRPr lang="en-US" baseline="0" dirty="0" smtClean="0"/>
          </a:p>
          <a:p>
            <a:pPr eaLnBrk="1" hangingPunct="1">
              <a:spcBef>
                <a:spcPct val="0"/>
              </a:spcBef>
            </a:pPr>
            <a:r>
              <a:rPr lang="en-US" baseline="0" dirty="0" smtClean="0"/>
              <a:t>I discussed the qualitative flow of energy in a real (simple) circuit, going through the argument of (tiny) charge buildup on the wires, producing small RADIAL E fields outside the wires, which in turn makes a </a:t>
            </a:r>
            <a:r>
              <a:rPr lang="en-US" baseline="0" dirty="0" err="1" smtClean="0"/>
              <a:t>poynting</a:t>
            </a:r>
            <a:r>
              <a:rPr lang="en-US" baseline="0" dirty="0" smtClean="0"/>
              <a:t> flow ALONG(but outside) the wires (in the current direction on the positive side of the circuit)  . And if you go to the negative side, the E field flips, so you again get a flow along the wire, this time OPPOSITE the current. That’s a surprise to the class! So we have energy flowing OUT of the battery (both directions, away from the + and - ends), running ALONG the wires (OUTSIDE of them!) and then pouring into the resistors. Fascinating! </a:t>
            </a:r>
          </a:p>
          <a:p>
            <a:pPr eaLnBrk="1" hangingPunct="1">
              <a:spcBef>
                <a:spcPct val="0"/>
              </a:spcBef>
            </a:pPr>
            <a:endParaRPr lang="en-US" baseline="0" dirty="0" smtClean="0"/>
          </a:p>
          <a:p>
            <a:pPr eaLnBrk="1" hangingPunct="1">
              <a:spcBef>
                <a:spcPct val="0"/>
              </a:spcBef>
            </a:pPr>
            <a:r>
              <a:rPr lang="en-US" baseline="0" dirty="0" smtClean="0"/>
              <a:t>Had a little casual discussion of history, about </a:t>
            </a:r>
            <a:r>
              <a:rPr lang="en-US" baseline="0" dirty="0" err="1" smtClean="0"/>
              <a:t>Heavisides</a:t>
            </a:r>
            <a:r>
              <a:rPr lang="en-US" baseline="0" dirty="0" smtClean="0"/>
              <a:t> work on Telegraph lines and the importance of Maxwell’s equations to calculating energy flow (before laying transatlantic cables, you want to know how to design them for optimal energy flow) , and how useful </a:t>
            </a:r>
            <a:r>
              <a:rPr lang="en-US" baseline="0" dirty="0" err="1" smtClean="0"/>
              <a:t>Poynting’s</a:t>
            </a:r>
            <a:r>
              <a:rPr lang="en-US" baseline="0" dirty="0" smtClean="0"/>
              <a:t> perspective is. I mentioned that today we CAN think of energy in lots of different ways, residing in the charges/currents, in the fields, in the potentials. Each is a different way of viewing things, each has its uses. For photons in deep space, this “field” perspective seems powerful, intuitive and most useful! (Whereas in a simple </a:t>
            </a:r>
            <a:r>
              <a:rPr lang="en-US" baseline="0" dirty="0" err="1" smtClean="0"/>
              <a:t>Phys</a:t>
            </a:r>
            <a:r>
              <a:rPr lang="en-US" baseline="0" dirty="0" smtClean="0"/>
              <a:t> 1120 circuit, it just seems WEIRD to me to think of energy pouring into the </a:t>
            </a:r>
            <a:r>
              <a:rPr lang="en-US" baseline="0" dirty="0" err="1" smtClean="0"/>
              <a:t>lightbulbs</a:t>
            </a:r>
            <a:r>
              <a:rPr lang="en-US" baseline="0" dirty="0" smtClean="0"/>
              <a:t> via empty space! )</a:t>
            </a:r>
          </a:p>
          <a:p>
            <a:pPr eaLnBrk="1" hangingPunct="1">
              <a:spcBef>
                <a:spcPct val="0"/>
              </a:spcBef>
            </a:pPr>
            <a:endParaRPr lang="en-US" baseline="0" dirty="0" smtClean="0"/>
          </a:p>
          <a:p>
            <a:pPr eaLnBrk="1" hangingPunct="1">
              <a:spcBef>
                <a:spcPct val="0"/>
              </a:spcBef>
            </a:pPr>
            <a:r>
              <a:rPr lang="en-US" baseline="0" dirty="0" smtClean="0"/>
              <a:t>One student asked about whether we were taking into account kinetic energy of particles themselves (</a:t>
            </a:r>
            <a:r>
              <a:rPr lang="en-US" baseline="0" dirty="0" err="1" smtClean="0"/>
              <a:t>e.g</a:t>
            </a:r>
            <a:r>
              <a:rPr lang="en-US" baseline="0" dirty="0" smtClean="0"/>
              <a:t>, what if they “boil out” of the region? Paul pointed out a related puzzler – if this concept test resistor is left for a while, it does NOT continue to increase in </a:t>
            </a:r>
            <a:r>
              <a:rPr lang="en-US" baseline="0" dirty="0" err="1" smtClean="0"/>
              <a:t>u_mech</a:t>
            </a:r>
            <a:r>
              <a:rPr lang="en-US" baseline="0" dirty="0" smtClean="0"/>
              <a:t> (i.e. thermal) energy forever, but reaches some hot steady state. So now du/</a:t>
            </a:r>
            <a:r>
              <a:rPr lang="en-US" baseline="0" dirty="0" err="1" smtClean="0"/>
              <a:t>dt</a:t>
            </a:r>
            <a:r>
              <a:rPr lang="en-US" baseline="0" dirty="0" smtClean="0"/>
              <a:t> =0, but there’s still the same IV power input from the </a:t>
            </a:r>
            <a:r>
              <a:rPr lang="en-US" baseline="0" dirty="0" err="1" smtClean="0"/>
              <a:t>Poynting</a:t>
            </a:r>
            <a:r>
              <a:rPr lang="en-US" baseline="0" dirty="0" smtClean="0"/>
              <a:t> (surface) integral. What gives? I think the answer is that our formula is NOT including all forms of energy – particles escaping, or thermal radiation, these are not built in to what we’re doing. I haven’t accounted for all forms of energy, just really the mechanical energy of the charged particles in the system, and the associated fields. We don’t know about radiation yet, and our “internal energy” isn’t enough to account for e.g. the outflow of thermal radiation. </a:t>
            </a:r>
            <a:endParaRPr lang="en-US" dirty="0" smtClean="0"/>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Notes</a:t>
            </a:r>
          </a:p>
          <a:p>
            <a:r>
              <a:rPr lang="en-US" b="1" dirty="0" smtClean="0">
                <a:ea typeface="ＭＳ Ｐゴシック" charset="-128"/>
                <a:cs typeface="ＭＳ Ｐゴシック" charset="-128"/>
              </a:rPr>
              <a:t>Baily</a:t>
            </a:r>
            <a:r>
              <a:rPr lang="en-US" dirty="0" smtClean="0">
                <a:ea typeface="ＭＳ Ｐゴシック" charset="-128"/>
                <a:cs typeface="ＭＳ Ｐゴシック" charset="-128"/>
              </a:rPr>
              <a:t>:</a:t>
            </a:r>
            <a:r>
              <a:rPr lang="en-US" baseline="0" dirty="0" smtClean="0">
                <a:ea typeface="ＭＳ Ｐゴシック" charset="-128"/>
                <a:cs typeface="ＭＳ Ｐゴシック" charset="-128"/>
              </a:rPr>
              <a:t> </a:t>
            </a:r>
            <a:r>
              <a:rPr lang="en-US" sz="1200" kern="1200" dirty="0" smtClean="0">
                <a:solidFill>
                  <a:schemeClr val="tx1"/>
                </a:solidFill>
                <a:latin typeface="+mn-lt"/>
                <a:ea typeface="ＭＳ Ｐゴシック" pitchFamily="-106" charset="-128"/>
                <a:cs typeface="ＭＳ Ｐゴシック" pitchFamily="-106" charset="-128"/>
              </a:rPr>
              <a:t>No discussion of incorrect choices – students nearby had no problems, and talked most the time about other physics stuff.</a:t>
            </a:r>
          </a:p>
          <a:p>
            <a:endParaRPr lang="en-US" sz="1200" b="1" kern="1200" dirty="0" smtClean="0">
              <a:solidFill>
                <a:schemeClr val="tx1"/>
              </a:solidFill>
              <a:latin typeface="+mn-lt"/>
              <a:ea typeface="ＭＳ Ｐゴシック" pitchFamily="-106" charset="-128"/>
              <a:cs typeface="ＭＳ Ｐゴシック" pitchFamily="-106" charset="-128"/>
            </a:endParaRPr>
          </a:p>
          <a:p>
            <a:r>
              <a:rPr lang="en-US" sz="1200" b="1" kern="1200" dirty="0" smtClean="0">
                <a:solidFill>
                  <a:schemeClr val="tx1"/>
                </a:solidFill>
                <a:latin typeface="+mn-lt"/>
                <a:ea typeface="ＭＳ Ｐゴシック" pitchFamily="-106" charset="-128"/>
                <a:cs typeface="ＭＳ Ｐゴシック" pitchFamily="-106" charset="-128"/>
              </a:rPr>
              <a:t>Rehn:</a:t>
            </a:r>
            <a:r>
              <a:rPr lang="en-US" sz="1200" b="0" kern="1200" dirty="0" smtClean="0">
                <a:solidFill>
                  <a:schemeClr val="tx1"/>
                </a:solidFill>
                <a:latin typeface="+mn-lt"/>
                <a:ea typeface="ＭＳ Ｐゴシック" pitchFamily="-106" charset="-128"/>
                <a:cs typeface="ＭＳ Ｐゴシック" pitchFamily="-106" charset="-128"/>
              </a:rPr>
              <a:t> The students I was sitting next to had little difficulty working through it, and were applying the RHR to figure it out.</a:t>
            </a:r>
            <a:endParaRPr lang="en-US" dirty="0"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t>
            </a:r>
          </a:p>
          <a:p>
            <a:pPr eaLnBrk="1" hangingPunct="1"/>
            <a:r>
              <a:rPr lang="en-US" dirty="0" smtClean="0">
                <a:ea typeface="ＭＳ Ｐゴシック" charset="-128"/>
                <a:cs typeface="ＭＳ Ｐゴシック" charset="-128"/>
              </a:rPr>
              <a:t>From ERK Fall 2009</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Class: CONCEPTUAL</a:t>
            </a:r>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Correct Answer: C</a:t>
            </a:r>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_________________________________</a:t>
            </a:r>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Physics</a:t>
            </a:r>
            <a:r>
              <a:rPr lang="en-US" baseline="0" dirty="0" smtClean="0"/>
              <a:t> </a:t>
            </a:r>
            <a:r>
              <a:rPr lang="en-US" dirty="0" smtClean="0"/>
              <a:t>3320, Fa11 (SJP) Lecture #19.  </a:t>
            </a:r>
          </a:p>
          <a:p>
            <a:pPr eaLnBrk="1" hangingPunct="1">
              <a:spcBef>
                <a:spcPct val="0"/>
              </a:spcBef>
            </a:pPr>
            <a:r>
              <a:rPr lang="en-US" dirty="0" smtClean="0"/>
              <a:t>11, 37, [[52]]</a:t>
            </a:r>
          </a:p>
          <a:p>
            <a:pPr eaLnBrk="1" hangingPunct="1">
              <a:spcBef>
                <a:spcPct val="0"/>
              </a:spcBef>
            </a:pPr>
            <a:r>
              <a:rPr lang="en-US" dirty="0" smtClean="0"/>
              <a:t>_________________________________</a:t>
            </a:r>
          </a:p>
          <a:p>
            <a:pPr eaLnBrk="1" hangingPunct="1">
              <a:spcBef>
                <a:spcPct val="0"/>
              </a:spcBef>
            </a:pPr>
            <a:r>
              <a:rPr lang="en-US" b="1" dirty="0" smtClean="0"/>
              <a:t>Fall 2011 Comments</a:t>
            </a:r>
          </a:p>
          <a:p>
            <a:pPr eaLnBrk="1" hangingPunct="1">
              <a:spcBef>
                <a:spcPct val="0"/>
              </a:spcBef>
            </a:pPr>
            <a:r>
              <a:rPr lang="en-US" dirty="0" smtClean="0"/>
              <a:t>They</a:t>
            </a:r>
            <a:r>
              <a:rPr lang="en-US" baseline="0" dirty="0" smtClean="0"/>
              <a:t> started this silently, and the vote was roughly 75% B. I told them to talk to each other, and warned them that the majority were wrong, so they really needed to do more than just “agree” on an answer. The volume in the room got very high! </a:t>
            </a:r>
          </a:p>
          <a:p>
            <a:pPr eaLnBrk="1" hangingPunct="1">
              <a:spcBef>
                <a:spcPct val="0"/>
              </a:spcBef>
            </a:pPr>
            <a:endParaRPr lang="en-US" baseline="0" dirty="0" smtClean="0"/>
          </a:p>
          <a:p>
            <a:pPr eaLnBrk="1" hangingPunct="1">
              <a:spcBef>
                <a:spcPct val="0"/>
              </a:spcBef>
            </a:pPr>
            <a:r>
              <a:rPr lang="en-US" baseline="0" dirty="0" smtClean="0"/>
              <a:t>One student pointed out the case from last class of PE turning into KE, losing field energy. </a:t>
            </a:r>
          </a:p>
          <a:p>
            <a:pPr eaLnBrk="1" hangingPunct="1">
              <a:spcBef>
                <a:spcPct val="0"/>
              </a:spcBef>
            </a:pPr>
            <a:r>
              <a:rPr lang="en-US" baseline="0" dirty="0" smtClean="0"/>
              <a:t>Another student pointed out the situation of Poynting vector with divergence pulling away total energy. </a:t>
            </a:r>
          </a:p>
          <a:p>
            <a:pPr eaLnBrk="1" hangingPunct="1">
              <a:spcBef>
                <a:spcPct val="0"/>
              </a:spcBef>
            </a:pPr>
            <a:r>
              <a:rPr lang="en-US" baseline="0" dirty="0" smtClean="0"/>
              <a:t>(I followed this up with a brief comment about radiation)</a:t>
            </a:r>
          </a:p>
          <a:p>
            <a:pPr eaLnBrk="1" hangingPunct="1">
              <a:spcBef>
                <a:spcPct val="0"/>
              </a:spcBef>
            </a:pPr>
            <a:r>
              <a:rPr lang="en-US" baseline="0" dirty="0" smtClean="0"/>
              <a:t>Discussion then focused on the fact that we have THREE terms to interpret, and this question is asking about “stored in the E and B fields”, which (presumably) refers JUST to the </a:t>
            </a:r>
            <a:r>
              <a:rPr lang="en-US" baseline="0" dirty="0" err="1" smtClean="0"/>
              <a:t>u_EM</a:t>
            </a:r>
            <a:r>
              <a:rPr lang="en-US" baseline="0" dirty="0" smtClean="0"/>
              <a:t> term. </a:t>
            </a:r>
          </a:p>
          <a:p>
            <a:pPr eaLnBrk="1" hangingPunct="1">
              <a:spcBef>
                <a:spcPct val="0"/>
              </a:spcBef>
            </a:pPr>
            <a:endParaRPr lang="en-US" baseline="0" dirty="0" smtClean="0"/>
          </a:p>
          <a:p>
            <a:pPr eaLnBrk="1" hangingPunct="1">
              <a:spcBef>
                <a:spcPct val="0"/>
              </a:spcBef>
            </a:pPr>
            <a:r>
              <a:rPr lang="en-US" dirty="0" smtClean="0"/>
              <a:t>Notes</a:t>
            </a:r>
          </a:p>
          <a:p>
            <a:r>
              <a:rPr lang="en-US" b="1" dirty="0" smtClean="0"/>
              <a:t>Baily</a:t>
            </a:r>
            <a:r>
              <a:rPr lang="en-US" dirty="0" smtClean="0"/>
              <a:t>:</a:t>
            </a:r>
            <a:r>
              <a:rPr lang="en-US" baseline="0" dirty="0" smtClean="0"/>
              <a:t> </a:t>
            </a:r>
            <a:r>
              <a:rPr lang="en-US" sz="1200" kern="1200" dirty="0" smtClean="0">
                <a:solidFill>
                  <a:schemeClr val="tx1"/>
                </a:solidFill>
                <a:latin typeface="+mn-lt"/>
                <a:ea typeface="ＭＳ Ｐゴシック" pitchFamily="-106" charset="-128"/>
                <a:cs typeface="ＭＳ Ｐゴシック" pitchFamily="-106" charset="-128"/>
              </a:rPr>
              <a:t>Before discussion: 4% A; 76% B; 20% C.  Discussion nearby was that there might be some cases where the energy is conserved, but that it can change, like when it gets converted to kinetic energy.  Comment from student that the question doesn’t mention globally or locally, that it might flow out from a volume.  Steve says that’s an even stronger condition than what’s stated here.</a:t>
            </a:r>
          </a:p>
          <a:p>
            <a:pPr eaLnBrk="1" hangingPunct="1">
              <a:spcBef>
                <a:spcPct val="0"/>
              </a:spcBef>
            </a:pPr>
            <a:endParaRPr lang="en-US" dirty="0" smtClean="0"/>
          </a:p>
          <a:p>
            <a:pPr eaLnBrk="1" hangingPunct="1">
              <a:spcBef>
                <a:spcPct val="0"/>
              </a:spcBef>
            </a:pPr>
            <a:r>
              <a:rPr lang="en-US" dirty="0" smtClean="0"/>
              <a:t>=============================</a:t>
            </a:r>
          </a:p>
          <a:p>
            <a:pPr eaLnBrk="1" hangingPunct="1">
              <a:spcBef>
                <a:spcPct val="0"/>
              </a:spcBef>
            </a:pPr>
            <a:r>
              <a:rPr lang="en-US" dirty="0" smtClean="0"/>
              <a:t>Originally</a:t>
            </a:r>
            <a:r>
              <a:rPr lang="en-US" baseline="0" dirty="0" smtClean="0"/>
              <a:t> f</a:t>
            </a:r>
            <a:r>
              <a:rPr lang="en-US" dirty="0" smtClean="0"/>
              <a:t>rom Chuck Rogers</a:t>
            </a:r>
          </a:p>
          <a:p>
            <a:pPr eaLnBrk="1" hangingPunct="1">
              <a:spcBef>
                <a:spcPct val="0"/>
              </a:spcBef>
            </a:pPr>
            <a:endParaRPr lang="en-US" dirty="0"/>
          </a:p>
        </p:txBody>
      </p:sp>
      <p:sp>
        <p:nvSpPr>
          <p:cNvPr id="14340" name="Slide Number Placeholder 3"/>
          <p:cNvSpPr>
            <a:spLocks noGrp="1"/>
          </p:cNvSpPr>
          <p:nvPr>
            <p:ph type="sldNum" sz="quarter" idx="5"/>
          </p:nvPr>
        </p:nvSpPr>
        <p:spPr bwMode="auto">
          <a:ln>
            <a:miter lim="800000"/>
            <a:headEnd/>
            <a:tailEnd/>
          </a:ln>
        </p:spPr>
        <p:txBody>
          <a:bodyPr/>
          <a:lstStyle/>
          <a:p>
            <a:fld id="{3146FCB8-7D96-9045-B34D-7607A7175F58}" type="slidenum">
              <a:rPr lang="en-US"/>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Class: CONCEPTUAL</a:t>
            </a:r>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Correct Answer:</a:t>
            </a:r>
            <a:r>
              <a:rPr lang="en-US" baseline="0" dirty="0" smtClean="0"/>
              <a:t> B</a:t>
            </a:r>
          </a:p>
          <a:p>
            <a:pPr marL="0" marR="0" indent="0" algn="l" defTabSz="457200" rtl="0" eaLnBrk="1" fontAlgn="base" latinLnBrk="0" hangingPunct="1">
              <a:lnSpc>
                <a:spcPct val="100000"/>
              </a:lnSpc>
              <a:spcBef>
                <a:spcPct val="0"/>
              </a:spcBef>
              <a:spcAft>
                <a:spcPct val="0"/>
              </a:spcAft>
              <a:buClrTx/>
              <a:buSzTx/>
              <a:buFontTx/>
              <a:buNone/>
              <a:tabLst/>
              <a:defRPr/>
            </a:pPr>
            <a:r>
              <a:rPr lang="en-US" baseline="0" dirty="0" smtClean="0"/>
              <a:t>______________________________</a:t>
            </a:r>
          </a:p>
          <a:p>
            <a:pPr marL="0" marR="0" indent="0" algn="l" defTabSz="457200" rtl="0" eaLnBrk="1" fontAlgn="base" latinLnBrk="0" hangingPunct="1">
              <a:lnSpc>
                <a:spcPct val="100000"/>
              </a:lnSpc>
              <a:spcBef>
                <a:spcPct val="0"/>
              </a:spcBef>
              <a:spcAft>
                <a:spcPct val="0"/>
              </a:spcAft>
              <a:buClrTx/>
              <a:buSzTx/>
              <a:buFontTx/>
              <a:buNone/>
              <a:tabLst/>
              <a:defRPr/>
            </a:pPr>
            <a:endParaRPr lang="en-US" baseline="0" dirty="0" smtClean="0"/>
          </a:p>
          <a:p>
            <a:pPr marL="0" marR="0" indent="0" algn="l" defTabSz="457200" rtl="0" eaLnBrk="1" fontAlgn="base" latinLnBrk="0" hangingPunct="1">
              <a:lnSpc>
                <a:spcPct val="100000"/>
              </a:lnSpc>
              <a:spcBef>
                <a:spcPct val="0"/>
              </a:spcBef>
              <a:spcAft>
                <a:spcPct val="0"/>
              </a:spcAft>
              <a:buClrTx/>
              <a:buSzTx/>
              <a:buFontTx/>
              <a:buNone/>
              <a:tabLst/>
              <a:defRPr/>
            </a:pPr>
            <a:r>
              <a:rPr lang="en-US" baseline="0" dirty="0" smtClean="0"/>
              <a:t>Fall 2011: Not used</a:t>
            </a:r>
          </a:p>
          <a:p>
            <a:pPr marL="0" marR="0" indent="0" algn="l" defTabSz="457200" rtl="0" eaLnBrk="1" fontAlgn="base" latinLnBrk="0" hangingPunct="1">
              <a:lnSpc>
                <a:spcPct val="100000"/>
              </a:lnSpc>
              <a:spcBef>
                <a:spcPct val="0"/>
              </a:spcBef>
              <a:spcAft>
                <a:spcPct val="0"/>
              </a:spcAft>
              <a:buClrTx/>
              <a:buSzTx/>
              <a:buFontTx/>
              <a:buNone/>
              <a:tabLst/>
              <a:defRPr/>
            </a:pPr>
            <a:endParaRPr lang="en-US" baseline="0" dirty="0" smtClean="0"/>
          </a:p>
          <a:p>
            <a:pPr marL="0" marR="0" indent="0" algn="l" defTabSz="457200" rtl="0" eaLnBrk="1" fontAlgn="base" latinLnBrk="0" hangingPunct="1">
              <a:lnSpc>
                <a:spcPct val="100000"/>
              </a:lnSpc>
              <a:spcBef>
                <a:spcPct val="0"/>
              </a:spcBef>
              <a:spcAft>
                <a:spcPct val="0"/>
              </a:spcAft>
              <a:buClrTx/>
              <a:buSzTx/>
              <a:buFontTx/>
              <a:buNone/>
              <a:tabLst/>
              <a:defRPr/>
            </a:pPr>
            <a:r>
              <a:rPr lang="en-US" baseline="0" dirty="0" smtClean="0"/>
              <a:t>=============================</a:t>
            </a:r>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From</a:t>
            </a:r>
            <a:r>
              <a:rPr lang="en-US" baseline="0" dirty="0" smtClean="0"/>
              <a:t> Chuck R</a:t>
            </a:r>
            <a:r>
              <a:rPr lang="en-US" dirty="0" smtClean="0"/>
              <a:t>ogers</a:t>
            </a:r>
          </a:p>
        </p:txBody>
      </p:sp>
      <p:sp>
        <p:nvSpPr>
          <p:cNvPr id="14340" name="Slide Number Placeholder 3"/>
          <p:cNvSpPr>
            <a:spLocks noGrp="1"/>
          </p:cNvSpPr>
          <p:nvPr>
            <p:ph type="sldNum" sz="quarter" idx="5"/>
          </p:nvPr>
        </p:nvSpPr>
        <p:spPr bwMode="auto">
          <a:ln>
            <a:miter lim="800000"/>
            <a:headEnd/>
            <a:tailEnd/>
          </a:ln>
        </p:spPr>
        <p:txBody>
          <a:bodyPr/>
          <a:lstStyle/>
          <a:p>
            <a:fld id="{E701CDD8-2D2B-4E4E-8841-E8399CF069C2}" type="slidenum">
              <a:rPr lang="en-US"/>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noFill/>
          <a:ln>
            <a:solidFill>
              <a:srgbClr val="000000"/>
            </a:solidFill>
            <a:miter lim="800000"/>
            <a:headEnd/>
            <a:tailEnd/>
          </a:ln>
        </p:spPr>
      </p:sp>
      <p:sp>
        <p:nvSpPr>
          <p:cNvPr id="27651" name="Rectangle 3"/>
          <p:cNvSpPr>
            <a:spLocks noGrp="1"/>
          </p:cNvSpPr>
          <p:nvPr>
            <p:ph type="body" idx="1"/>
          </p:nvPr>
        </p:nvSpPr>
        <p:spPr bwMode="auto">
          <a:noFill/>
        </p:spPr>
        <p:txBody>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Class:</a:t>
            </a:r>
            <a:r>
              <a:rPr lang="en-US" baseline="0" dirty="0" smtClean="0"/>
              <a:t> CONCEPTUAL</a:t>
            </a:r>
          </a:p>
          <a:p>
            <a:pPr marL="0" marR="0" indent="0" algn="l" defTabSz="457200" rtl="0" eaLnBrk="1" fontAlgn="base" latinLnBrk="0" hangingPunct="1">
              <a:lnSpc>
                <a:spcPct val="100000"/>
              </a:lnSpc>
              <a:spcBef>
                <a:spcPct val="0"/>
              </a:spcBef>
              <a:spcAft>
                <a:spcPct val="0"/>
              </a:spcAft>
              <a:buClrTx/>
              <a:buSzTx/>
              <a:buFontTx/>
              <a:buNone/>
              <a:tabLst/>
              <a:defRPr/>
            </a:pPr>
            <a:r>
              <a:rPr lang="en-US" baseline="0" dirty="0" smtClean="0"/>
              <a:t>Correct Answer: B</a:t>
            </a:r>
            <a:endParaRPr lang="en-US" dirty="0" smtClean="0"/>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________________________________</a:t>
            </a:r>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Physics</a:t>
            </a:r>
            <a:r>
              <a:rPr lang="en-US" baseline="0" dirty="0" smtClean="0"/>
              <a:t> </a:t>
            </a:r>
            <a:r>
              <a:rPr lang="en-US" dirty="0" smtClean="0"/>
              <a:t>3320, Fa11 (SJP) Lecture #19</a:t>
            </a:r>
          </a:p>
          <a:p>
            <a:pPr eaLnBrk="1" hangingPunct="1"/>
            <a:r>
              <a:rPr lang="en-US" dirty="0" smtClean="0">
                <a:ea typeface="ＭＳ Ｐゴシック" charset="-128"/>
                <a:cs typeface="ＭＳ Ｐゴシック" charset="-128"/>
              </a:rPr>
              <a:t>25, [[54]], 21</a:t>
            </a:r>
          </a:p>
          <a:p>
            <a:pPr eaLnBrk="1" hangingPunct="1"/>
            <a:r>
              <a:rPr lang="en-US" dirty="0" smtClean="0">
                <a:ea typeface="ＭＳ Ｐゴシック" charset="-128"/>
                <a:cs typeface="ＭＳ Ｐゴシック" charset="-128"/>
              </a:rPr>
              <a:t>________________________________</a:t>
            </a:r>
          </a:p>
          <a:p>
            <a:pPr eaLnBrk="1" hangingPunct="1"/>
            <a:r>
              <a:rPr lang="en-US" b="1" dirty="0" smtClean="0">
                <a:ea typeface="ＭＳ Ｐゴシック" charset="-128"/>
                <a:cs typeface="ＭＳ Ｐゴシック" charset="-128"/>
              </a:rPr>
              <a:t>Fall</a:t>
            </a:r>
            <a:r>
              <a:rPr lang="en-US" b="1" baseline="0" dirty="0" smtClean="0">
                <a:ea typeface="ＭＳ Ｐゴシック" charset="-128"/>
                <a:cs typeface="ＭＳ Ｐゴシック" charset="-128"/>
              </a:rPr>
              <a:t> 2011 Comments</a:t>
            </a:r>
            <a:endParaRPr lang="en-US" b="1"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Lots</a:t>
            </a:r>
            <a:r>
              <a:rPr lang="en-US" baseline="0" dirty="0" smtClean="0">
                <a:ea typeface="ＭＳ Ｐゴシック" charset="-128"/>
                <a:cs typeface="ＭＳ Ｐゴシック" charset="-128"/>
              </a:rPr>
              <a:t> of “right hands” going up, and I discussed what the B field of a moving charge looks like (we haven’t learned it yet, but I told them that in </a:t>
            </a:r>
            <a:r>
              <a:rPr lang="en-US" baseline="0" dirty="0" err="1" smtClean="0">
                <a:ea typeface="ＭＳ Ｐゴシック" charset="-128"/>
                <a:cs typeface="ＭＳ Ｐゴシック" charset="-128"/>
              </a:rPr>
              <a:t>Ch</a:t>
            </a:r>
            <a:r>
              <a:rPr lang="en-US" baseline="0" dirty="0" smtClean="0">
                <a:ea typeface="ＭＳ Ｐゴシック" charset="-128"/>
                <a:cs typeface="ＭＳ Ｐゴシック" charset="-128"/>
              </a:rPr>
              <a:t> 10 we’ll see that although the magnitude is more complicated, the DIRECTION is exactly what you predict from just simply pretending the moving charge is a “current”) </a:t>
            </a:r>
          </a:p>
          <a:p>
            <a:pPr eaLnBrk="1" hangingPunct="1"/>
            <a:endParaRPr lang="en-US" baseline="0" dirty="0" smtClean="0">
              <a:ea typeface="ＭＳ Ｐゴシック" charset="-128"/>
              <a:cs typeface="ＭＳ Ｐゴシック" charset="-128"/>
            </a:endParaRPr>
          </a:p>
          <a:p>
            <a:pPr eaLnBrk="1" hangingPunct="1"/>
            <a:r>
              <a:rPr lang="en-US" baseline="0" dirty="0" smtClean="0">
                <a:ea typeface="ＭＳ Ｐゴシック" charset="-128"/>
                <a:cs typeface="ＭＳ Ｐゴシック" charset="-128"/>
              </a:rPr>
              <a:t>So treat charge 1 as a current, you get a B field at position 2 into the page, and thus an upwards (+y) force. Some students were puzzled by this funny direction, but I pointed out that B fields have cross products, the force is OFTEN in a “funny direction). But, wait till the next question!</a:t>
            </a:r>
            <a:endParaRPr lang="en-US" dirty="0"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Notes</a:t>
            </a:r>
          </a:p>
          <a:p>
            <a:pPr eaLnBrk="1" hangingPunct="1"/>
            <a:r>
              <a:rPr lang="en-US" b="1" dirty="0" smtClean="0">
                <a:ea typeface="ＭＳ Ｐゴシック" charset="-128"/>
                <a:cs typeface="ＭＳ Ｐゴシック" charset="-128"/>
              </a:rPr>
              <a:t>Baily</a:t>
            </a:r>
            <a:r>
              <a:rPr lang="en-US" dirty="0" smtClean="0">
                <a:ea typeface="ＭＳ Ｐゴシック" charset="-128"/>
                <a:cs typeface="ＭＳ Ｐゴシック" charset="-128"/>
              </a:rPr>
              <a:t>: </a:t>
            </a:r>
            <a:r>
              <a:rPr lang="en-US" sz="1200" kern="1200" dirty="0" smtClean="0">
                <a:solidFill>
                  <a:schemeClr val="tx1"/>
                </a:solidFill>
                <a:latin typeface="+mn-lt"/>
                <a:ea typeface="ＭＳ Ｐゴシック" pitchFamily="-106" charset="-128"/>
                <a:cs typeface="ＭＳ Ｐゴシック" pitchFamily="-106" charset="-128"/>
              </a:rPr>
              <a:t>Students nearby get correct answer, which they considered strange because it seemed</a:t>
            </a:r>
            <a:r>
              <a:rPr lang="en-US" sz="1200" kern="1200" baseline="0" dirty="0" smtClean="0">
                <a:solidFill>
                  <a:schemeClr val="tx1"/>
                </a:solidFill>
                <a:latin typeface="+mn-lt"/>
                <a:ea typeface="ＭＳ Ｐゴシック" pitchFamily="-106" charset="-128"/>
                <a:cs typeface="ＭＳ Ｐゴシック" pitchFamily="-106" charset="-128"/>
              </a:rPr>
              <a:t> like</a:t>
            </a:r>
            <a:r>
              <a:rPr lang="en-US" sz="1200" kern="1200" dirty="0" smtClean="0">
                <a:solidFill>
                  <a:schemeClr val="tx1"/>
                </a:solidFill>
                <a:latin typeface="+mn-lt"/>
                <a:ea typeface="ＭＳ Ｐゴシック" pitchFamily="-106" charset="-128"/>
                <a:cs typeface="ＭＳ Ｐゴシック" pitchFamily="-106" charset="-128"/>
              </a:rPr>
              <a:t> the two positive charges are attracted to each other (this question only asks about the magnetic</a:t>
            </a:r>
            <a:r>
              <a:rPr lang="en-US" sz="1200" kern="1200" baseline="0" dirty="0" smtClean="0">
                <a:solidFill>
                  <a:schemeClr val="tx1"/>
                </a:solidFill>
                <a:latin typeface="+mn-lt"/>
                <a:ea typeface="ＭＳ Ｐゴシック" pitchFamily="-106" charset="-128"/>
                <a:cs typeface="ＭＳ Ｐゴシック" pitchFamily="-106" charset="-128"/>
              </a:rPr>
              <a:t> force)</a:t>
            </a:r>
            <a:r>
              <a:rPr lang="en-US" sz="1200" kern="1200" dirty="0" smtClean="0">
                <a:solidFill>
                  <a:schemeClr val="tx1"/>
                </a:solidFill>
                <a:latin typeface="+mn-lt"/>
                <a:ea typeface="ＭＳ Ｐゴシック" pitchFamily="-106" charset="-128"/>
                <a:cs typeface="ＭＳ Ｐゴシック" pitchFamily="-106" charset="-128"/>
              </a:rPr>
              <a:t>.  Anther question was whether it depends on the sign of the charge.</a:t>
            </a:r>
            <a:endParaRPr lang="en-US" dirty="0"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t>
            </a:r>
          </a:p>
          <a:p>
            <a:pPr eaLnBrk="1" hangingPunct="1"/>
            <a:r>
              <a:rPr lang="en-US" dirty="0" smtClean="0">
                <a:ea typeface="ＭＳ Ｐゴシック" charset="-128"/>
                <a:cs typeface="ＭＳ Ｐゴシック" charset="-128"/>
              </a:rPr>
              <a:t>From</a:t>
            </a:r>
            <a:r>
              <a:rPr lang="en-US" baseline="0" dirty="0" smtClean="0">
                <a:ea typeface="ＭＳ Ｐゴシック" charset="-128"/>
                <a:cs typeface="ＭＳ Ｐゴシック" charset="-128"/>
              </a:rPr>
              <a:t> </a:t>
            </a:r>
            <a:r>
              <a:rPr lang="en-US" dirty="0" smtClean="0">
                <a:ea typeface="ＭＳ Ｐゴシック" charset="-128"/>
                <a:cs typeface="ＭＳ Ｐゴシック" charset="-128"/>
              </a:rPr>
              <a:t>ERK Fall 2009</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noFill/>
          <a:ln>
            <a:solidFill>
              <a:srgbClr val="000000"/>
            </a:solidFill>
            <a:miter lim="800000"/>
            <a:headEnd/>
            <a:tailEnd/>
          </a:ln>
        </p:spPr>
      </p:sp>
      <p:sp>
        <p:nvSpPr>
          <p:cNvPr id="27651" name="Rectangle 3"/>
          <p:cNvSpPr>
            <a:spLocks noGrp="1"/>
          </p:cNvSpPr>
          <p:nvPr>
            <p:ph type="body" idx="1"/>
          </p:nvPr>
        </p:nvSpPr>
        <p:spPr bwMode="auto">
          <a:noFill/>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Class: CONCEPTUAL</a:t>
            </a:r>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Correct</a:t>
            </a:r>
            <a:r>
              <a:rPr lang="en-US" baseline="0" dirty="0" smtClean="0"/>
              <a:t> Answer: C</a:t>
            </a:r>
            <a:endParaRPr lang="en-US" dirty="0" smtClean="0"/>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________________________________</a:t>
            </a:r>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Physics 3320, Fa11 (SJP) Lecture #19  </a:t>
            </a:r>
          </a:p>
          <a:p>
            <a:pPr eaLnBrk="1" hangingPunct="1"/>
            <a:r>
              <a:rPr lang="en-US" dirty="0" smtClean="0">
                <a:ea typeface="ＭＳ Ｐゴシック" charset="-128"/>
                <a:cs typeface="ＭＳ Ｐゴシック" charset="-128"/>
              </a:rPr>
              <a:t>16, 20, [[64]]</a:t>
            </a:r>
          </a:p>
          <a:p>
            <a:pPr eaLnBrk="1" hangingPunct="1"/>
            <a:r>
              <a:rPr lang="en-US" dirty="0" smtClean="0">
                <a:ea typeface="ＭＳ Ｐゴシック" charset="-128"/>
                <a:cs typeface="ＭＳ Ｐゴシック" charset="-128"/>
              </a:rPr>
              <a:t>________________________________</a:t>
            </a:r>
          </a:p>
          <a:p>
            <a:pPr eaLnBrk="1" hangingPunct="1"/>
            <a:r>
              <a:rPr lang="en-US" b="1" dirty="0" smtClean="0">
                <a:ea typeface="ＭＳ Ｐゴシック" charset="-128"/>
                <a:cs typeface="ＭＳ Ｐゴシック" charset="-128"/>
              </a:rPr>
              <a:t>Fall 2011 Comments</a:t>
            </a:r>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Some students were really surprised, this really got a lot of attention. Some “</a:t>
            </a:r>
            <a:r>
              <a:rPr lang="en-US" dirty="0" err="1" smtClean="0">
                <a:ea typeface="ＭＳ Ｐゴシック" charset="-128"/>
                <a:cs typeface="ＭＳ Ｐゴシック" charset="-128"/>
              </a:rPr>
              <a:t>huh’s</a:t>
            </a:r>
            <a:r>
              <a:rPr lang="en-US" dirty="0" smtClean="0">
                <a:ea typeface="ＭＳ Ｐゴシック" charset="-128"/>
                <a:cs typeface="ＭＳ Ｐゴシック" charset="-128"/>
              </a:rPr>
              <a:t>” in the room. It’s</a:t>
            </a:r>
            <a:r>
              <a:rPr lang="en-US" baseline="0" dirty="0" smtClean="0">
                <a:ea typeface="ＭＳ Ｐゴシック" charset="-128"/>
                <a:cs typeface="ＭＳ Ｐゴシック" charset="-128"/>
              </a:rPr>
              <a:t> C, the force of 1 on 2 is NOT equal and opposite to the force of 2 on 1. Several class questions here about N3rd, and how we’re supposed to interpret this. </a:t>
            </a:r>
            <a:endParaRPr lang="en-US" dirty="0" smtClean="0">
              <a:ea typeface="ＭＳ Ｐゴシック" charset="-128"/>
              <a:cs typeface="ＭＳ Ｐゴシック" charset="-128"/>
            </a:endParaRPr>
          </a:p>
          <a:p>
            <a:pPr eaLnBrk="1" hangingPunct="1"/>
            <a:r>
              <a:rPr lang="en-US" baseline="0" dirty="0" smtClean="0">
                <a:ea typeface="ＭＳ Ｐゴシック" charset="-128"/>
                <a:cs typeface="ＭＳ Ｐゴシック" charset="-128"/>
              </a:rPr>
              <a:t>Newton’s 3rd law does have an asterisk – it only holds if the particles are ALL there is, but here, there are fields, and fields apparently can carry momentum! (Newton III, after all, is a statement of conservation of momentum, and so this “contradiction” of N-III is VERY SERIOUS, it means momentum is not conserved, unless we are able to account for it in some other way.  I pointed them back to our energy conservation equation (still on the board), and pointed out that we should be able to write conservation of momentum in a similar way, and in doing so, will find momentum in the fields as well as in the “mv” terms for the particles. </a:t>
            </a: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t>
            </a:r>
          </a:p>
          <a:p>
            <a:pPr eaLnBrk="1" hangingPunct="1"/>
            <a:r>
              <a:rPr lang="en-US" dirty="0" smtClean="0">
                <a:ea typeface="ＭＳ Ｐゴシック" charset="-128"/>
                <a:cs typeface="ＭＳ Ｐゴシック" charset="-128"/>
              </a:rPr>
              <a:t>From</a:t>
            </a:r>
            <a:r>
              <a:rPr lang="en-US" baseline="0" dirty="0" smtClean="0">
                <a:ea typeface="ＭＳ Ｐゴシック" charset="-128"/>
                <a:cs typeface="ＭＳ Ｐゴシック" charset="-128"/>
              </a:rPr>
              <a:t> </a:t>
            </a:r>
            <a:r>
              <a:rPr lang="en-US" dirty="0" smtClean="0">
                <a:ea typeface="ＭＳ Ｐゴシック" charset="-128"/>
                <a:cs typeface="ＭＳ Ｐゴシック" charset="-128"/>
              </a:rPr>
              <a:t>ERK Fall 2009</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Class: UNITS</a:t>
            </a:r>
            <a:br>
              <a:rPr lang="en-US" dirty="0" smtClean="0"/>
            </a:br>
            <a:r>
              <a:rPr lang="en-US" dirty="0" smtClean="0"/>
              <a:t>Correct</a:t>
            </a:r>
            <a:r>
              <a:rPr lang="en-US" baseline="0" dirty="0" smtClean="0"/>
              <a:t> Answer: D</a:t>
            </a:r>
            <a:endParaRPr lang="en-US" dirty="0" smtClean="0"/>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________________________________</a:t>
            </a:r>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Physics 3320, Fa11 (SJP) Lecture #19</a:t>
            </a:r>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33, 21, 29, [[8]], 8 (end of class,</a:t>
            </a:r>
            <a:r>
              <a:rPr lang="en-US" baseline="0" dirty="0" smtClean="0"/>
              <a:t> little time)</a:t>
            </a:r>
            <a:endParaRPr lang="en-US" dirty="0" smtClean="0"/>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AND</a:t>
            </a:r>
            <a:br>
              <a:rPr lang="en-US" dirty="0" smtClean="0"/>
            </a:br>
            <a:r>
              <a:rPr lang="en-US" dirty="0" smtClean="0"/>
              <a:t>Physics</a:t>
            </a:r>
            <a:r>
              <a:rPr lang="en-US" baseline="0" dirty="0" smtClean="0"/>
              <a:t> 3320, Fa11 (SJP) Lecture #20</a:t>
            </a:r>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13, 4, 8, [[67]], 8  (pre-class question)</a:t>
            </a:r>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________________________________</a:t>
            </a:r>
          </a:p>
          <a:p>
            <a:pPr marL="0" marR="0" indent="0" algn="l" defTabSz="457200" rtl="0" eaLnBrk="1" fontAlgn="base" latinLnBrk="0" hangingPunct="1">
              <a:lnSpc>
                <a:spcPct val="100000"/>
              </a:lnSpc>
              <a:spcBef>
                <a:spcPct val="0"/>
              </a:spcBef>
              <a:spcAft>
                <a:spcPct val="0"/>
              </a:spcAft>
              <a:buClrTx/>
              <a:buSzTx/>
              <a:buFontTx/>
              <a:buNone/>
              <a:tabLst/>
              <a:defRPr/>
            </a:pPr>
            <a:r>
              <a:rPr lang="en-US" b="1" dirty="0" smtClean="0"/>
              <a:t>Fall 2011 Comments</a:t>
            </a:r>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T is momentum/m^3</a:t>
            </a:r>
            <a:r>
              <a:rPr lang="en-US" baseline="0" dirty="0" smtClean="0"/>
              <a:t> * (m/s), and since momentum/s is force, A is correct. </a:t>
            </a:r>
          </a:p>
          <a:p>
            <a:pPr marL="0" marR="0" indent="0" algn="l" defTabSz="457200" rtl="0" eaLnBrk="1" fontAlgn="base" latinLnBrk="0" hangingPunct="1">
              <a:lnSpc>
                <a:spcPct val="100000"/>
              </a:lnSpc>
              <a:spcBef>
                <a:spcPct val="0"/>
              </a:spcBef>
              <a:spcAft>
                <a:spcPct val="0"/>
              </a:spcAft>
              <a:buClrTx/>
              <a:buSzTx/>
              <a:buFontTx/>
              <a:buNone/>
              <a:tabLst/>
              <a:defRPr/>
            </a:pPr>
            <a:r>
              <a:rPr lang="en-US" baseline="0" dirty="0" smtClean="0"/>
              <a:t>B and C follow immediately</a:t>
            </a:r>
          </a:p>
          <a:p>
            <a:pPr marL="0" marR="0" indent="0" algn="l" defTabSz="457200" rtl="0" eaLnBrk="1" fontAlgn="base" latinLnBrk="0" hangingPunct="1">
              <a:lnSpc>
                <a:spcPct val="100000"/>
              </a:lnSpc>
              <a:spcBef>
                <a:spcPct val="0"/>
              </a:spcBef>
              <a:spcAft>
                <a:spcPct val="0"/>
              </a:spcAft>
              <a:buClrTx/>
              <a:buSzTx/>
              <a:buFontTx/>
              <a:buNone/>
              <a:tabLst/>
              <a:defRPr/>
            </a:pPr>
            <a:r>
              <a:rPr lang="en-US" baseline="0" dirty="0" smtClean="0"/>
              <a:t>Note that I *prefer* to think of it as A, N/m^2, since it’s a “stress tensor”. (T * area integrates to a force)</a:t>
            </a:r>
            <a:endParaRPr lang="en-US" dirty="0" smtClean="0"/>
          </a:p>
          <a:p>
            <a:pPr marL="0" marR="0" indent="0" algn="l" defTabSz="457200" rtl="0" eaLnBrk="1" fontAlgn="base" latinLnBrk="0" hangingPunct="1">
              <a:lnSpc>
                <a:spcPct val="100000"/>
              </a:lnSpc>
              <a:spcBef>
                <a:spcPct val="0"/>
              </a:spcBef>
              <a:spcAft>
                <a:spcPct val="0"/>
              </a:spcAft>
              <a:buClrTx/>
              <a:buSzTx/>
              <a:buFontTx/>
              <a:buNone/>
              <a:tabLst/>
              <a:defRPr/>
            </a:pPr>
            <a:endParaRPr lang="en-US" baseline="0" dirty="0" smtClean="0"/>
          </a:p>
          <a:p>
            <a:pPr marL="0" marR="0" indent="0" algn="l" defTabSz="457200" rtl="0" eaLnBrk="1" fontAlgn="base" latinLnBrk="0" hangingPunct="1">
              <a:lnSpc>
                <a:spcPct val="100000"/>
              </a:lnSpc>
              <a:spcBef>
                <a:spcPct val="0"/>
              </a:spcBef>
              <a:spcAft>
                <a:spcPct val="0"/>
              </a:spcAft>
              <a:buClrTx/>
              <a:buSzTx/>
              <a:buFontTx/>
              <a:buNone/>
              <a:tabLst/>
              <a:defRPr/>
            </a:pPr>
            <a:r>
              <a:rPr lang="en-US" baseline="0" dirty="0" smtClean="0"/>
              <a:t>Ran out of time, to discuss in Lecture 19, more time at beginning of class Lecture 20.</a:t>
            </a:r>
          </a:p>
          <a:p>
            <a:pPr marL="0" marR="0" indent="0" algn="l" defTabSz="457200" rtl="0" eaLnBrk="1" fontAlgn="base" latinLnBrk="0" hangingPunct="1">
              <a:lnSpc>
                <a:spcPct val="100000"/>
              </a:lnSpc>
              <a:spcBef>
                <a:spcPct val="0"/>
              </a:spcBef>
              <a:spcAft>
                <a:spcPct val="0"/>
              </a:spcAft>
              <a:buClrTx/>
              <a:buSzTx/>
              <a:buFontTx/>
              <a:buNone/>
              <a:tabLst/>
              <a:defRPr/>
            </a:pPr>
            <a:endParaRPr lang="en-US" baseline="0" dirty="0" smtClean="0"/>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Notes</a:t>
            </a:r>
          </a:p>
          <a:p>
            <a:pPr marL="0" marR="0" indent="0" algn="l" defTabSz="457200" rtl="0" eaLnBrk="1" fontAlgn="base" latinLnBrk="0" hangingPunct="1">
              <a:lnSpc>
                <a:spcPct val="100000"/>
              </a:lnSpc>
              <a:spcBef>
                <a:spcPct val="0"/>
              </a:spcBef>
              <a:spcAft>
                <a:spcPct val="0"/>
              </a:spcAft>
              <a:buClrTx/>
              <a:buSzTx/>
              <a:buFontTx/>
              <a:buNone/>
              <a:tabLst/>
              <a:defRPr/>
            </a:pPr>
            <a:r>
              <a:rPr lang="en-US" b="1" dirty="0" smtClean="0"/>
              <a:t>Rehn</a:t>
            </a:r>
            <a:r>
              <a:rPr lang="en-US" dirty="0" smtClean="0"/>
              <a:t>:</a:t>
            </a:r>
            <a:r>
              <a:rPr lang="en-US" baseline="0" dirty="0" smtClean="0"/>
              <a:t> S</a:t>
            </a:r>
            <a:r>
              <a:rPr lang="en-US" sz="1200" kern="1200" dirty="0" smtClean="0">
                <a:solidFill>
                  <a:schemeClr val="tx1"/>
                </a:solidFill>
                <a:latin typeface="+mn-lt"/>
                <a:ea typeface="+mn-ea"/>
                <a:cs typeface="+mn-cs"/>
              </a:rPr>
              <a:t>tudents followed the same steps they had seen for the Poynting vector and concluded B, but then realized there were multiple representations and switched to D</a:t>
            </a:r>
            <a:endParaRPr lang="en-US" dirty="0" smtClean="0"/>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t>
            </a:r>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From Chuck Rogers</a:t>
            </a:r>
          </a:p>
        </p:txBody>
      </p:sp>
      <p:sp>
        <p:nvSpPr>
          <p:cNvPr id="14340" name="Slide Number Placeholder 3"/>
          <p:cNvSpPr>
            <a:spLocks noGrp="1"/>
          </p:cNvSpPr>
          <p:nvPr>
            <p:ph type="sldNum" sz="quarter" idx="5"/>
          </p:nvPr>
        </p:nvSpPr>
        <p:spPr bwMode="auto">
          <a:ln>
            <a:miter lim="800000"/>
            <a:headEnd/>
            <a:tailEnd/>
          </a:ln>
        </p:spPr>
        <p:txBody>
          <a:bodyPr/>
          <a:lstStyle/>
          <a:p>
            <a:fld id="{E9341F9D-9726-3F4A-B6E1-4889692CB149}" type="slidenum">
              <a:rPr lang="en-US"/>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Class: CONCEPTUAL</a:t>
            </a:r>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Correct</a:t>
            </a:r>
            <a:r>
              <a:rPr lang="en-US" baseline="0" dirty="0" smtClean="0"/>
              <a:t> Answer: A</a:t>
            </a:r>
            <a:endParaRPr lang="en-US" dirty="0" smtClean="0"/>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___________________________________</a:t>
            </a:r>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Physics</a:t>
            </a:r>
            <a:r>
              <a:rPr lang="en-US" baseline="0" dirty="0" smtClean="0"/>
              <a:t> 3320, Fa11 (SJP) Lecture #20</a:t>
            </a:r>
            <a:endParaRPr lang="en-US" dirty="0" smtClean="0"/>
          </a:p>
          <a:p>
            <a:r>
              <a:rPr lang="en-US" dirty="0" smtClean="0"/>
              <a:t>[[100]],0,0,0,0</a:t>
            </a:r>
          </a:p>
          <a:p>
            <a:r>
              <a:rPr lang="en-US" dirty="0" smtClean="0"/>
              <a:t>___________________________________</a:t>
            </a:r>
          </a:p>
          <a:p>
            <a:r>
              <a:rPr lang="en-US" b="1" dirty="0" smtClean="0"/>
              <a:t>Fall 2011 Comments</a:t>
            </a:r>
          </a:p>
          <a:p>
            <a:r>
              <a:rPr lang="en-US" dirty="0" smtClean="0"/>
              <a:t>No problems here, what is weird is to think about what this MEANS physically.</a:t>
            </a:r>
            <a:r>
              <a:rPr lang="en-US" baseline="0" dirty="0" smtClean="0"/>
              <a:t> There is stored momentum, and it does point down the page (-x), The next question tries to help make some sense of it (see caveats!) Momentum now has a “field” component which is NOT mechanical, not “motional” in a direct physical sense of moving particles. </a:t>
            </a:r>
            <a:endParaRPr lang="en-US" dirty="0" smtClean="0"/>
          </a:p>
          <a:p>
            <a:endParaRPr lang="en-US" dirty="0" smtClean="0"/>
          </a:p>
          <a:p>
            <a:endParaRPr lang="en-US" dirty="0" smtClean="0"/>
          </a:p>
          <a:p>
            <a:r>
              <a:rPr lang="en-US" dirty="0" smtClean="0"/>
              <a:t>Notes</a:t>
            </a:r>
          </a:p>
          <a:p>
            <a:pPr marL="0" marR="0" indent="0" algn="l" defTabSz="457200" rtl="0" eaLnBrk="0" fontAlgn="base" latinLnBrk="0" hangingPunct="0">
              <a:lnSpc>
                <a:spcPct val="100000"/>
              </a:lnSpc>
              <a:spcBef>
                <a:spcPct val="30000"/>
              </a:spcBef>
              <a:spcAft>
                <a:spcPct val="0"/>
              </a:spcAft>
              <a:buClrTx/>
              <a:buSzTx/>
              <a:buFontTx/>
              <a:buNone/>
              <a:tabLst/>
              <a:defRPr/>
            </a:pPr>
            <a:r>
              <a:rPr lang="en-US" b="1" dirty="0" smtClean="0"/>
              <a:t>Rehn</a:t>
            </a:r>
            <a:r>
              <a:rPr lang="en-US" dirty="0" smtClean="0"/>
              <a:t>:</a:t>
            </a:r>
            <a:r>
              <a:rPr lang="en-US" baseline="0" dirty="0" smtClean="0"/>
              <a:t> </a:t>
            </a:r>
            <a:r>
              <a:rPr lang="en-US" sz="1200" kern="1200" baseline="0" dirty="0" smtClean="0">
                <a:solidFill>
                  <a:schemeClr val="tx1"/>
                </a:solidFill>
                <a:latin typeface="+mn-lt"/>
                <a:ea typeface="ＭＳ Ｐゴシック" pitchFamily="-106" charset="-128"/>
                <a:cs typeface="ＭＳ Ｐゴシック" pitchFamily="-106" charset="-128"/>
              </a:rPr>
              <a:t>S</a:t>
            </a:r>
            <a:r>
              <a:rPr lang="en-US" sz="1200" kern="1200" dirty="0" smtClean="0">
                <a:solidFill>
                  <a:schemeClr val="tx1"/>
                </a:solidFill>
                <a:latin typeface="+mn-lt"/>
                <a:ea typeface="ＭＳ Ｐゴシック" pitchFamily="-106" charset="-128"/>
                <a:cs typeface="ＭＳ Ｐゴシック" pitchFamily="-106" charset="-128"/>
              </a:rPr>
              <a:t>ome confusion initially, students were concerned with v x B. I guided them back to how S was defined and they got A.</a:t>
            </a:r>
            <a:endParaRPr lang="en-US" dirty="0" smtClean="0"/>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t>
            </a:r>
          </a:p>
          <a:p>
            <a:r>
              <a:rPr lang="en-US" dirty="0" smtClean="0"/>
              <a:t>Written by SJP in PHYS 3320 Fall</a:t>
            </a:r>
            <a:r>
              <a:rPr lang="en-US" baseline="0" dirty="0" smtClean="0"/>
              <a:t> 2011</a:t>
            </a:r>
          </a:p>
          <a:p>
            <a:endParaRPr lang="en-US" dirty="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27</a:t>
            </a:fld>
            <a:endParaRPr lang="en-US"/>
          </a:p>
        </p:txBody>
      </p:sp>
    </p:spTree>
    <p:extLst>
      <p:ext uri="{BB962C8B-B14F-4D97-AF65-F5344CB8AC3E}">
        <p14:creationId xmlns:p14="http://schemas.microsoft.com/office/powerpoint/2010/main" val="20480320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Class: CONCEPTUAL</a:t>
            </a:r>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Correct</a:t>
            </a:r>
            <a:r>
              <a:rPr lang="en-US" baseline="0" dirty="0" smtClean="0"/>
              <a:t> Answer: A</a:t>
            </a:r>
            <a:endParaRPr lang="en-US" dirty="0" smtClean="0"/>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________________________________</a:t>
            </a:r>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Physics</a:t>
            </a:r>
            <a:r>
              <a:rPr lang="en-US" baseline="0" dirty="0" smtClean="0"/>
              <a:t> 3320, Fa11 (SJP) Lecture #20</a:t>
            </a:r>
          </a:p>
          <a:p>
            <a:r>
              <a:rPr lang="en-US" dirty="0" smtClean="0"/>
              <a:t>[[96]], 4, 0,0,0</a:t>
            </a:r>
          </a:p>
          <a:p>
            <a:r>
              <a:rPr lang="en-US" dirty="0" smtClean="0"/>
              <a:t>________________________________</a:t>
            </a:r>
          </a:p>
          <a:p>
            <a:r>
              <a:rPr lang="en-US" b="1" dirty="0" smtClean="0"/>
              <a:t>Fall</a:t>
            </a:r>
            <a:r>
              <a:rPr lang="en-US" b="1" baseline="0" dirty="0" smtClean="0"/>
              <a:t> 2011 Comments</a:t>
            </a:r>
            <a:endParaRPr lang="en-US" b="1" dirty="0" smtClean="0"/>
          </a:p>
          <a:p>
            <a:r>
              <a:rPr lang="en-US" dirty="0" smtClean="0"/>
              <a:t>The</a:t>
            </a:r>
            <a:r>
              <a:rPr lang="en-US" baseline="0" dirty="0" smtClean="0"/>
              <a:t> point here was to try to get people to see that that “stored” field momentum COULD manifest itself by “trading” into mechanical momentum. </a:t>
            </a:r>
          </a:p>
          <a:p>
            <a:endParaRPr lang="en-US" baseline="0" dirty="0" smtClean="0"/>
          </a:p>
          <a:p>
            <a:r>
              <a:rPr lang="en-US" baseline="0" dirty="0" smtClean="0"/>
              <a:t>A question arose: “What about the momentum of the electrons flowing in the wire?” (Of course, that’s just for a little while, if you look “before and after” that won’t enter. I imagine the system might “shift” left/right a bit to keep the CM in the same place in the z direction).  Of course, the actual momentum of the electrons is small compared to that stored in the fields. </a:t>
            </a:r>
          </a:p>
          <a:p>
            <a:endParaRPr lang="en-US" dirty="0" smtClean="0"/>
          </a:p>
          <a:p>
            <a:r>
              <a:rPr lang="en-US" dirty="0" smtClean="0"/>
              <a:t>Note that I am skirting with some subtle issues.  The system viewed from outside as a “big box” starts with no momentum (the “center of energy” is initially</a:t>
            </a:r>
            <a:r>
              <a:rPr lang="en-US" baseline="0" dirty="0" smtClean="0"/>
              <a:t> at rest)</a:t>
            </a:r>
            <a:r>
              <a:rPr lang="en-US" dirty="0" smtClean="0"/>
              <a:t>, and I’m pretty sure it has to end that way.</a:t>
            </a:r>
            <a:r>
              <a:rPr lang="en-US" baseline="0" dirty="0" smtClean="0"/>
              <a:t> </a:t>
            </a:r>
            <a:r>
              <a:rPr lang="en-US" dirty="0" smtClean="0"/>
              <a:t>  If</a:t>
            </a:r>
            <a:r>
              <a:rPr lang="en-US" baseline="0" dirty="0" smtClean="0"/>
              <a:t> you’re curious, y</a:t>
            </a:r>
            <a:r>
              <a:rPr lang="en-US" dirty="0" smtClean="0"/>
              <a:t>ou should read Babson et al (including Griffiths as 4</a:t>
            </a:r>
            <a:r>
              <a:rPr lang="en-US" baseline="30000" dirty="0" smtClean="0"/>
              <a:t>th</a:t>
            </a:r>
            <a:r>
              <a:rPr lang="en-US" dirty="0" smtClean="0"/>
              <a:t> author), Am J </a:t>
            </a:r>
            <a:r>
              <a:rPr lang="en-US" dirty="0" err="1" smtClean="0"/>
              <a:t>Phys</a:t>
            </a:r>
            <a:r>
              <a:rPr lang="en-US" dirty="0" smtClean="0"/>
              <a:t>  77 (9)</a:t>
            </a:r>
            <a:r>
              <a:rPr lang="en-US" baseline="0" dirty="0" smtClean="0"/>
              <a:t> Sept 2009, p. 826, “Hidden momentum, Field momentum, and EM impulse”. They argue that such a simplistic discussion, ignoring fringe fields </a:t>
            </a:r>
            <a:r>
              <a:rPr lang="en-US" baseline="0" dirty="0" err="1" smtClean="0"/>
              <a:t>etc</a:t>
            </a:r>
            <a:r>
              <a:rPr lang="en-US" baseline="0" dirty="0" smtClean="0"/>
              <a:t>, “Sounds good, but it is almost entirely wrong”. I decided that for the pedagogical purposes here, this helps us “make sense” of how momentum can be stored in static fields. (Note also that Griffiths’ text and solution manual gets hidden momentum “almost entirely wrong” too! [See Johnson, et al., </a:t>
            </a:r>
            <a:r>
              <a:rPr lang="en-US" baseline="0" dirty="0" err="1" smtClean="0"/>
              <a:t>AJP</a:t>
            </a:r>
            <a:r>
              <a:rPr lang="en-US" baseline="0" dirty="0" smtClean="0"/>
              <a:t> 62, 33 (1994)] Apparently, one can quite successfully work with the stress tensor and field momentum without fully understanding all the subtleties of “hidden momentum”. ) </a:t>
            </a:r>
          </a:p>
          <a:p>
            <a:endParaRPr lang="en-US" baseline="0" dirty="0" smtClean="0"/>
          </a:p>
          <a:p>
            <a:r>
              <a:rPr lang="en-US" baseline="0" dirty="0" smtClean="0"/>
              <a:t>Notes</a:t>
            </a:r>
          </a:p>
          <a:p>
            <a:r>
              <a:rPr lang="en-US" b="1" baseline="0" dirty="0" smtClean="0"/>
              <a:t>Baily</a:t>
            </a:r>
            <a:r>
              <a:rPr lang="en-US" baseline="0" dirty="0" smtClean="0"/>
              <a:t>: </a:t>
            </a:r>
            <a:r>
              <a:rPr lang="en-US" sz="1200" kern="1200" baseline="0" dirty="0" smtClean="0">
                <a:solidFill>
                  <a:schemeClr val="tx1"/>
                </a:solidFill>
                <a:latin typeface="+mn-lt"/>
                <a:ea typeface="ＭＳ Ｐゴシック" pitchFamily="-106" charset="-128"/>
                <a:cs typeface="ＭＳ Ｐゴシック" pitchFamily="-106" charset="-128"/>
              </a:rPr>
              <a:t>When</a:t>
            </a:r>
            <a:r>
              <a:rPr lang="en-US" sz="1200" kern="1200" dirty="0" smtClean="0">
                <a:solidFill>
                  <a:schemeClr val="tx1"/>
                </a:solidFill>
                <a:latin typeface="+mn-lt"/>
                <a:ea typeface="ＭＳ Ｐゴシック" pitchFamily="-106" charset="-128"/>
                <a:cs typeface="ＭＳ Ｐゴシック" pitchFamily="-106" charset="-128"/>
              </a:rPr>
              <a:t> asked if you need to consider the momentum of the electrons making up the current,</a:t>
            </a:r>
            <a:r>
              <a:rPr lang="en-US" sz="1200" kern="1200" baseline="0" dirty="0" smtClean="0">
                <a:solidFill>
                  <a:schemeClr val="tx1"/>
                </a:solidFill>
                <a:latin typeface="+mn-lt"/>
                <a:ea typeface="ＭＳ Ｐゴシック" pitchFamily="-106" charset="-128"/>
                <a:cs typeface="ＭＳ Ｐゴシック" pitchFamily="-106" charset="-128"/>
              </a:rPr>
              <a:t> one s</a:t>
            </a:r>
            <a:r>
              <a:rPr lang="en-US" sz="1200" kern="1200" dirty="0" smtClean="0">
                <a:solidFill>
                  <a:schemeClr val="tx1"/>
                </a:solidFill>
                <a:latin typeface="+mn-lt"/>
                <a:ea typeface="ＭＳ Ｐゴシック" pitchFamily="-106" charset="-128"/>
                <a:cs typeface="ＭＳ Ｐゴシック" pitchFamily="-106" charset="-128"/>
              </a:rPr>
              <a:t>tudent argued that the momentum of the field will also go there.  Steve was skeptical, and the student suggests the momentum gets dissipated, then settles on the idea that energy gets dissipated.  Is the whole capacitor moving slightly to the left to make up for it?  Paul comments that the capacitors weren’t moving before and after – during the flow of current, there might be some recoil, but we can use conservation laws to consider only the state before and after, and not worry about what happens in between.</a:t>
            </a:r>
          </a:p>
          <a:p>
            <a:endParaRPr lang="en-US" baseline="0" dirty="0" smtClean="0"/>
          </a:p>
          <a:p>
            <a:r>
              <a:rPr lang="en-US" baseline="0" dirty="0" smtClean="0"/>
              <a:t>================================</a:t>
            </a:r>
          </a:p>
          <a:p>
            <a:r>
              <a:rPr lang="en-US" baseline="0" dirty="0" smtClean="0"/>
              <a:t>Written by SJP in PHYS 3320 Fa11</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28</a:t>
            </a:fld>
            <a:endParaRPr lang="en-US"/>
          </a:p>
        </p:txBody>
      </p:sp>
    </p:spTree>
    <p:extLst>
      <p:ext uri="{BB962C8B-B14F-4D97-AF65-F5344CB8AC3E}">
        <p14:creationId xmlns:p14="http://schemas.microsoft.com/office/powerpoint/2010/main" val="3222013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p:spPr>
      </p:sp>
      <p:sp>
        <p:nvSpPr>
          <p:cNvPr id="31747" name="Rectangle 3"/>
          <p:cNvSpPr>
            <a:spLocks noGrp="1"/>
          </p:cNvSpPr>
          <p:nvPr>
            <p:ph type="body" idx="1"/>
          </p:nvPr>
        </p:nvSpPr>
        <p:spPr bwMode="auto">
          <a:noFill/>
        </p:spPr>
        <p:txBody>
          <a:bodyPr/>
          <a:lstStyle/>
          <a:p>
            <a:pPr eaLnBrk="1" hangingPunct="1"/>
            <a:r>
              <a:rPr lang="en-US" dirty="0" smtClean="0">
                <a:ea typeface="ＭＳ Ｐゴシック" charset="-128"/>
                <a:cs typeface="ＭＳ Ｐゴシック" charset="-128"/>
              </a:rPr>
              <a:t>Class:</a:t>
            </a:r>
            <a:r>
              <a:rPr lang="en-US" baseline="0" dirty="0" smtClean="0">
                <a:ea typeface="ＭＳ Ｐゴシック" charset="-128"/>
                <a:cs typeface="ＭＳ Ｐゴシック" charset="-128"/>
              </a:rPr>
              <a:t> UNITS</a:t>
            </a:r>
          </a:p>
          <a:p>
            <a:pPr eaLnBrk="1" hangingPunct="1"/>
            <a:r>
              <a:rPr lang="en-US" baseline="0" dirty="0" smtClean="0">
                <a:ea typeface="ＭＳ Ｐゴシック" charset="-128"/>
                <a:cs typeface="ＭＳ Ｐゴシック" charset="-128"/>
              </a:rPr>
              <a:t>Correct Answer: D</a:t>
            </a:r>
          </a:p>
          <a:p>
            <a:pPr eaLnBrk="1" hangingPunct="1"/>
            <a:r>
              <a:rPr lang="en-US" baseline="0" dirty="0" smtClean="0">
                <a:ea typeface="ＭＳ Ｐゴシック" charset="-128"/>
                <a:cs typeface="ＭＳ Ｐゴシック" charset="-128"/>
              </a:rPr>
              <a:t>________________________</a:t>
            </a:r>
          </a:p>
          <a:p>
            <a:pPr eaLnBrk="1" hangingPunct="1"/>
            <a:endParaRPr lang="en-US" baseline="0" dirty="0" smtClean="0">
              <a:ea typeface="ＭＳ Ｐゴシック" charset="-128"/>
              <a:cs typeface="ＭＳ Ｐゴシック" charset="-128"/>
            </a:endParaRPr>
          </a:p>
          <a:p>
            <a:pPr eaLnBrk="1" hangingPunct="1"/>
            <a:r>
              <a:rPr lang="en-US" baseline="0" dirty="0" smtClean="0">
                <a:ea typeface="ＭＳ Ｐゴシック" charset="-128"/>
                <a:cs typeface="ＭＳ Ｐゴシック" charset="-128"/>
              </a:rPr>
              <a:t>Fall 2011: Not used</a:t>
            </a: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t>
            </a:r>
          </a:p>
          <a:p>
            <a:pPr eaLnBrk="1" hangingPunct="1"/>
            <a:r>
              <a:rPr lang="en-US" dirty="0" smtClean="0">
                <a:ea typeface="ＭＳ Ｐゴシック" charset="-128"/>
                <a:cs typeface="ＭＳ Ｐゴシック" charset="-128"/>
              </a:rPr>
              <a:t>From</a:t>
            </a:r>
            <a:r>
              <a:rPr lang="en-US" baseline="0" dirty="0" smtClean="0">
                <a:ea typeface="ＭＳ Ｐゴシック" charset="-128"/>
                <a:cs typeface="ＭＳ Ｐゴシック" charset="-128"/>
              </a:rPr>
              <a:t> </a:t>
            </a:r>
            <a:r>
              <a:rPr lang="en-US" dirty="0" smtClean="0">
                <a:ea typeface="ＭＳ Ｐゴシック" charset="-128"/>
                <a:cs typeface="ＭＳ Ｐゴシック" charset="-128"/>
              </a:rPr>
              <a:t>ERK Fall 2009</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p:spPr>
      </p:sp>
      <p:sp>
        <p:nvSpPr>
          <p:cNvPr id="33795" name="Rectangle 3"/>
          <p:cNvSpPr>
            <a:spLocks noGrp="1"/>
          </p:cNvSpPr>
          <p:nvPr>
            <p:ph type="body" idx="1"/>
          </p:nvPr>
        </p:nvSpPr>
        <p:spPr bwMode="auto">
          <a:noFill/>
        </p:spPr>
        <p:txBody>
          <a:bodyPr/>
          <a:lstStyle/>
          <a:p>
            <a:pPr eaLnBrk="1" hangingPunct="1"/>
            <a:r>
              <a:rPr lang="en-US" dirty="0" smtClean="0">
                <a:ea typeface="ＭＳ Ｐゴシック" charset="-128"/>
                <a:cs typeface="ＭＳ Ｐゴシック" charset="-128"/>
              </a:rPr>
              <a:t>Class</a:t>
            </a:r>
            <a:r>
              <a:rPr lang="en-US" baseline="0" dirty="0" smtClean="0">
                <a:ea typeface="ＭＳ Ｐゴシック" charset="-128"/>
                <a:cs typeface="ＭＳ Ｐゴシック" charset="-128"/>
              </a:rPr>
              <a:t>: UNITS</a:t>
            </a:r>
          </a:p>
          <a:p>
            <a:pPr eaLnBrk="1" hangingPunct="1"/>
            <a:r>
              <a:rPr lang="en-US" baseline="0" dirty="0" smtClean="0">
                <a:ea typeface="ＭＳ Ｐゴシック" charset="-128"/>
                <a:cs typeface="ＭＳ Ｐゴシック" charset="-128"/>
              </a:rPr>
              <a:t>Correct Answer: E</a:t>
            </a:r>
          </a:p>
          <a:p>
            <a:pPr eaLnBrk="1" hangingPunct="1"/>
            <a:r>
              <a:rPr lang="en-US" baseline="0" dirty="0" smtClean="0">
                <a:ea typeface="ＭＳ Ｐゴシック" charset="-128"/>
                <a:cs typeface="ＭＳ Ｐゴシック" charset="-128"/>
              </a:rPr>
              <a:t>___________________________</a:t>
            </a:r>
          </a:p>
          <a:p>
            <a:pPr eaLnBrk="1" hangingPunct="1"/>
            <a:endParaRPr lang="en-US" baseline="0" dirty="0" smtClean="0">
              <a:ea typeface="ＭＳ Ｐゴシック" charset="-128"/>
              <a:cs typeface="ＭＳ Ｐゴシック" charset="-128"/>
            </a:endParaRPr>
          </a:p>
          <a:p>
            <a:pPr eaLnBrk="1" hangingPunct="1"/>
            <a:r>
              <a:rPr lang="en-US" baseline="0" dirty="0" smtClean="0">
                <a:ea typeface="ＭＳ Ｐゴシック" charset="-128"/>
                <a:cs typeface="ＭＳ Ｐゴシック" charset="-128"/>
              </a:rPr>
              <a:t>Fall 2011: Not used</a:t>
            </a:r>
          </a:p>
          <a:p>
            <a:pPr eaLnBrk="1" hangingPunct="1"/>
            <a:endParaRPr lang="en-US" dirty="0"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t>
            </a:r>
          </a:p>
          <a:p>
            <a:pPr eaLnBrk="1" hangingPunct="1"/>
            <a:r>
              <a:rPr lang="en-US" dirty="0" smtClean="0">
                <a:ea typeface="ＭＳ Ｐゴシック" charset="-128"/>
                <a:cs typeface="ＭＳ Ｐゴシック" charset="-128"/>
              </a:rPr>
              <a:t>From ERK Fall 2009</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C684D6-1916-4144-B54A-BDA585DFCA75}" type="slidenum">
              <a:rPr lang="en-US"/>
              <a:pPr/>
              <a:t>4</a:t>
            </a:fld>
            <a:endParaRPr lang="en-US"/>
          </a:p>
        </p:txBody>
      </p:sp>
      <p:sp>
        <p:nvSpPr>
          <p:cNvPr id="642050" name="Rectangle 2"/>
          <p:cNvSpPr>
            <a:spLocks noGrp="1" noRot="1" noChangeAspect="1" noChangeArrowheads="1"/>
          </p:cNvSpPr>
          <p:nvPr>
            <p:ph type="sldImg"/>
          </p:nvPr>
        </p:nvSpPr>
        <p:spPr bwMode="auto">
          <a:xfrm>
            <a:off x="1106488" y="652463"/>
            <a:ext cx="4645025" cy="3484562"/>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642051" name="Rectangle 3"/>
          <p:cNvSpPr>
            <a:spLocks noGrp="1" noChangeArrowheads="1"/>
          </p:cNvSpPr>
          <p:nvPr>
            <p:ph type="body" idx="1"/>
          </p:nvPr>
        </p:nvSpPr>
        <p:spPr bwMode="auto">
          <a:xfrm>
            <a:off x="928688" y="4354286"/>
            <a:ext cx="5000625" cy="4136571"/>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r>
              <a:rPr lang="en-US" dirty="0" smtClean="0"/>
              <a:t>Class: CONCEPTUAL</a:t>
            </a:r>
          </a:p>
          <a:p>
            <a:r>
              <a:rPr lang="en-US" dirty="0" smtClean="0"/>
              <a:t>Correct</a:t>
            </a:r>
            <a:r>
              <a:rPr lang="en-US" baseline="0" dirty="0" smtClean="0"/>
              <a:t> Answer: B</a:t>
            </a:r>
            <a:endParaRPr lang="en-US" dirty="0" smtClean="0"/>
          </a:p>
          <a:p>
            <a:r>
              <a:rPr lang="en-US" dirty="0" smtClean="0"/>
              <a:t>_______________________________</a:t>
            </a:r>
          </a:p>
          <a:p>
            <a:r>
              <a:rPr lang="en-US" dirty="0" smtClean="0"/>
              <a:t>Physics 3320, Fa</a:t>
            </a:r>
            <a:r>
              <a:rPr lang="en-US" baseline="0" dirty="0" smtClean="0"/>
              <a:t>11 (SJP) Lecture #18</a:t>
            </a:r>
          </a:p>
          <a:p>
            <a:r>
              <a:rPr lang="en-US" dirty="0" smtClean="0"/>
              <a:t>10, [[76]]</a:t>
            </a:r>
            <a:r>
              <a:rPr lang="en-US" baseline="0" dirty="0" smtClean="0"/>
              <a:t> 14</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Physics 3320 Sp12 (MD) Lecture #15</a:t>
            </a:r>
          </a:p>
          <a:p>
            <a:r>
              <a:rPr lang="en-US" baseline="0" dirty="0" smtClean="0"/>
              <a:t>14, [[75]], 11, 0 </a:t>
            </a:r>
          </a:p>
          <a:p>
            <a:r>
              <a:rPr lang="en-US" baseline="0" dirty="0" smtClean="0"/>
              <a:t>_______________________________</a:t>
            </a:r>
          </a:p>
          <a:p>
            <a:r>
              <a:rPr lang="en-US" b="1" baseline="0" dirty="0" smtClean="0"/>
              <a:t>Fall 2011 Comments</a:t>
            </a:r>
          </a:p>
          <a:p>
            <a:r>
              <a:rPr lang="en-US" baseline="0" dirty="0" smtClean="0"/>
              <a:t>Pre class question. I didn’t answer it right away, we came back to it later, after discussing energy flow. (See comments on later slide) </a:t>
            </a:r>
          </a:p>
          <a:p>
            <a:r>
              <a:rPr lang="en-US" baseline="0" dirty="0" smtClean="0"/>
              <a:t>Question modified from a Freshman question asked by Mike </a:t>
            </a:r>
            <a:r>
              <a:rPr lang="en-US" baseline="0" dirty="0" err="1" smtClean="0"/>
              <a:t>Dubson</a:t>
            </a:r>
            <a:endParaRPr lang="en-US" baseline="0" dirty="0" smtClean="0"/>
          </a:p>
          <a:p>
            <a:r>
              <a:rPr lang="en-US" baseline="0" dirty="0" smtClean="0"/>
              <a:t>Answer is B, as the particles gain kinetic energy, it must come from somewhere. In our “field” picture, it was originally stored in the E  field that is present in a large volume of space, and later as they approach each other, that field gets more localized, and (apparently!) the total stored energy in it is decreasing. </a:t>
            </a:r>
          </a:p>
          <a:p>
            <a:r>
              <a:rPr lang="en-US" baseline="0" dirty="0" smtClean="0"/>
              <a:t>(This neglects B fields (from moving charges) and radiation, Poynting flow, etc. But, I think it’s safe to say that any/all of those effects would all represent further loss of energy from the original stored E field energy, so they won’t change the answer to THIS question) </a:t>
            </a:r>
          </a:p>
          <a:p>
            <a:endParaRPr lang="en-US" baseline="0" dirty="0" smtClean="0"/>
          </a:p>
          <a:p>
            <a:r>
              <a:rPr lang="en-US" baseline="0" dirty="0" smtClean="0"/>
              <a:t>Notes:</a:t>
            </a:r>
          </a:p>
          <a:p>
            <a:r>
              <a:rPr lang="en-US" sz="1200" kern="1200" dirty="0" smtClean="0">
                <a:solidFill>
                  <a:schemeClr val="tx1"/>
                </a:solidFill>
                <a:latin typeface="+mn-lt"/>
                <a:ea typeface="ＭＳ Ｐゴシック" pitchFamily="-106" charset="-128"/>
                <a:cs typeface="ＭＳ Ｐゴシック" pitchFamily="-106" charset="-128"/>
              </a:rPr>
              <a:t>There didn’t seem to be much discussion nearby, students agreed that the field energy decreased when the charges moved together.</a:t>
            </a:r>
          </a:p>
          <a:p>
            <a:endParaRPr lang="en-US" sz="1200" kern="1200" baseline="0" dirty="0" smtClean="0">
              <a:solidFill>
                <a:schemeClr val="tx1"/>
              </a:solidFill>
              <a:latin typeface="+mn-lt"/>
              <a:ea typeface="ＭＳ Ｐゴシック" pitchFamily="-106" charset="-128"/>
              <a:cs typeface="ＭＳ Ｐゴシック" pitchFamily="-106" charset="-128"/>
            </a:endParaRPr>
          </a:p>
          <a:p>
            <a:r>
              <a:rPr lang="en-US" baseline="0" dirty="0" smtClean="0"/>
              <a:t>________________________________</a:t>
            </a:r>
            <a:endParaRPr lang="en-US" b="0" baseline="0" dirty="0" smtClean="0"/>
          </a:p>
          <a:p>
            <a:endParaRPr lang="en-US" b="0" baseline="0" dirty="0" smtClean="0"/>
          </a:p>
          <a:p>
            <a:r>
              <a:rPr lang="en-US" b="0" baseline="0" dirty="0" smtClean="0"/>
              <a:t>===============================</a:t>
            </a:r>
          </a:p>
          <a:p>
            <a:r>
              <a:rPr lang="en-US" b="0" baseline="0" dirty="0" smtClean="0"/>
              <a:t>Written by SJP in PHYS 3320 Fa11</a:t>
            </a:r>
          </a:p>
          <a:p>
            <a:endParaRPr lang="en-US" b="0" baseline="0" dirty="0" smtClean="0"/>
          </a:p>
          <a:p>
            <a:endParaRPr lang="en-US" b="1" baseline="0"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TextEdit="1"/>
          </p:cNvSpPr>
          <p:nvPr>
            <p:ph type="sldImg"/>
          </p:nvPr>
        </p:nvSpPr>
        <p:spPr bwMode="auto">
          <a:noFill/>
          <a:ln>
            <a:solidFill>
              <a:srgbClr val="000000"/>
            </a:solidFill>
            <a:miter lim="800000"/>
            <a:headEnd/>
            <a:tailEnd/>
          </a:ln>
        </p:spPr>
      </p:sp>
      <p:sp>
        <p:nvSpPr>
          <p:cNvPr id="35843" name="Rectangle 3"/>
          <p:cNvSpPr>
            <a:spLocks noGrp="1"/>
          </p:cNvSpPr>
          <p:nvPr>
            <p:ph type="body" idx="1"/>
          </p:nvPr>
        </p:nvSpPr>
        <p:spPr bwMode="auto">
          <a:noFill/>
        </p:spPr>
        <p:txBody>
          <a:bodyPr/>
          <a:lstStyle/>
          <a:p>
            <a:pPr eaLnBrk="1" hangingPunct="1"/>
            <a:r>
              <a:rPr lang="en-US" dirty="0" smtClean="0">
                <a:ea typeface="ＭＳ Ｐゴシック" charset="-128"/>
                <a:cs typeface="ＭＳ Ｐゴシック" charset="-128"/>
              </a:rPr>
              <a:t>Class: MATH/PHYSICS</a:t>
            </a:r>
          </a:p>
          <a:p>
            <a:pPr eaLnBrk="1" hangingPunct="1"/>
            <a:r>
              <a:rPr lang="en-US" dirty="0" smtClean="0">
                <a:ea typeface="ＭＳ Ｐゴシック" charset="-128"/>
                <a:cs typeface="ＭＳ Ｐゴシック" charset="-128"/>
              </a:rPr>
              <a:t>Correct Answer: D</a:t>
            </a:r>
          </a:p>
          <a:p>
            <a:pPr eaLnBrk="1" hangingPunct="1"/>
            <a:r>
              <a:rPr lang="en-US" dirty="0" smtClean="0">
                <a:ea typeface="ＭＳ Ｐゴシック" charset="-128"/>
                <a:cs typeface="ＭＳ Ｐゴシック" charset="-128"/>
              </a:rPr>
              <a:t>__________________________</a:t>
            </a: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Fall</a:t>
            </a:r>
            <a:r>
              <a:rPr lang="en-US" baseline="0" dirty="0" smtClean="0">
                <a:ea typeface="ＭＳ Ｐゴシック" charset="-128"/>
                <a:cs typeface="ＭＳ Ｐゴシック" charset="-128"/>
              </a:rPr>
              <a:t> 2011: Not used</a:t>
            </a:r>
          </a:p>
          <a:p>
            <a:pPr eaLnBrk="1" hangingPunct="1"/>
            <a:endParaRPr lang="en-US" dirty="0"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t>
            </a:r>
          </a:p>
          <a:p>
            <a:pPr eaLnBrk="1" hangingPunct="1"/>
            <a:r>
              <a:rPr lang="en-US" dirty="0" smtClean="0">
                <a:ea typeface="ＭＳ Ｐゴシック" charset="-128"/>
                <a:cs typeface="ＭＳ Ｐゴシック" charset="-128"/>
              </a:rPr>
              <a:t>From ERK Fall 2009</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p:spPr>
      </p:sp>
      <p:sp>
        <p:nvSpPr>
          <p:cNvPr id="37891" name="Rectangle 3"/>
          <p:cNvSpPr>
            <a:spLocks noGrp="1"/>
          </p:cNvSpPr>
          <p:nvPr>
            <p:ph type="body" idx="1"/>
          </p:nvPr>
        </p:nvSpPr>
        <p:spPr bwMode="auto">
          <a:noFill/>
        </p:spPr>
        <p:txBody>
          <a:bodyPr/>
          <a:lstStyle/>
          <a:p>
            <a:pPr eaLnBrk="1" hangingPunct="1"/>
            <a:r>
              <a:rPr lang="en-US" dirty="0" smtClean="0">
                <a:ea typeface="ＭＳ Ｐゴシック" charset="-128"/>
                <a:cs typeface="ＭＳ Ｐゴシック" charset="-128"/>
              </a:rPr>
              <a:t>Class:</a:t>
            </a:r>
            <a:r>
              <a:rPr lang="en-US" baseline="0" dirty="0" smtClean="0">
                <a:ea typeface="ＭＳ Ｐゴシック" charset="-128"/>
                <a:cs typeface="ＭＳ Ｐゴシック" charset="-128"/>
              </a:rPr>
              <a:t> MATH/PHYSICS</a:t>
            </a:r>
          </a:p>
          <a:p>
            <a:pPr eaLnBrk="1" hangingPunct="1"/>
            <a:r>
              <a:rPr lang="en-US" baseline="0" dirty="0" smtClean="0">
                <a:ea typeface="ＭＳ Ｐゴシック" charset="-128"/>
                <a:cs typeface="ＭＳ Ｐゴシック" charset="-128"/>
              </a:rPr>
              <a:t>Correct Answer: A</a:t>
            </a:r>
          </a:p>
          <a:p>
            <a:pPr eaLnBrk="1" hangingPunct="1"/>
            <a:r>
              <a:rPr lang="en-US" baseline="0" dirty="0" smtClean="0">
                <a:ea typeface="ＭＳ Ｐゴシック" charset="-128"/>
                <a:cs typeface="ＭＳ Ｐゴシック" charset="-128"/>
              </a:rPr>
              <a:t>__________________________</a:t>
            </a:r>
          </a:p>
          <a:p>
            <a:pPr eaLnBrk="1" hangingPunct="1"/>
            <a:endParaRPr lang="en-US" baseline="0" dirty="0" smtClean="0">
              <a:ea typeface="ＭＳ Ｐゴシック" charset="-128"/>
              <a:cs typeface="ＭＳ Ｐゴシック" charset="-128"/>
            </a:endParaRPr>
          </a:p>
          <a:p>
            <a:pPr eaLnBrk="1" hangingPunct="1"/>
            <a:r>
              <a:rPr lang="en-US" baseline="0" dirty="0" smtClean="0">
                <a:ea typeface="ＭＳ Ｐゴシック" charset="-128"/>
                <a:cs typeface="ＭＳ Ｐゴシック" charset="-128"/>
              </a:rPr>
              <a:t>Fall 2011: Not used</a:t>
            </a:r>
          </a:p>
          <a:p>
            <a:pPr eaLnBrk="1" hangingPunct="1"/>
            <a:endParaRPr lang="en-US" baseline="0" dirty="0"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t>
            </a:r>
          </a:p>
          <a:p>
            <a:pPr eaLnBrk="1" hangingPunct="1"/>
            <a:r>
              <a:rPr lang="en-US" dirty="0" smtClean="0">
                <a:ea typeface="ＭＳ Ｐゴシック" charset="-128"/>
                <a:cs typeface="ＭＳ Ｐゴシック" charset="-128"/>
              </a:rPr>
              <a:t>From ERK Spring 2011</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noFill/>
          <a:ln>
            <a:solidFill>
              <a:srgbClr val="000000"/>
            </a:solidFill>
            <a:miter lim="800000"/>
            <a:headEnd/>
            <a:tailEnd/>
          </a:ln>
        </p:spPr>
      </p:sp>
      <p:sp>
        <p:nvSpPr>
          <p:cNvPr id="41987" name="Rectangle 3"/>
          <p:cNvSpPr>
            <a:spLocks noGrp="1"/>
          </p:cNvSpPr>
          <p:nvPr>
            <p:ph type="body" idx="1"/>
          </p:nvPr>
        </p:nvSpPr>
        <p:spPr bwMode="auto">
          <a:noFill/>
        </p:spPr>
        <p:txBody>
          <a:bodyPr/>
          <a:lstStyle/>
          <a:p>
            <a:pPr eaLnBrk="1" hangingPunct="1"/>
            <a:r>
              <a:rPr lang="en-US" dirty="0" smtClean="0">
                <a:ea typeface="ＭＳ Ｐゴシック" charset="-128"/>
                <a:cs typeface="ＭＳ Ｐゴシック" charset="-128"/>
              </a:rPr>
              <a:t>Class: MATH/PHYSICS</a:t>
            </a:r>
          </a:p>
          <a:p>
            <a:pPr eaLnBrk="1" hangingPunct="1"/>
            <a:r>
              <a:rPr lang="en-US" dirty="0" smtClean="0">
                <a:ea typeface="ＭＳ Ｐゴシック" charset="-128"/>
                <a:cs typeface="ＭＳ Ｐゴシック" charset="-128"/>
              </a:rPr>
              <a:t>Correct Answer:</a:t>
            </a:r>
            <a:r>
              <a:rPr lang="en-US" baseline="0" dirty="0" smtClean="0">
                <a:ea typeface="ＭＳ Ｐゴシック" charset="-128"/>
                <a:cs typeface="ＭＳ Ｐゴシック" charset="-128"/>
              </a:rPr>
              <a:t> D</a:t>
            </a:r>
          </a:p>
          <a:p>
            <a:pPr eaLnBrk="1" hangingPunct="1"/>
            <a:r>
              <a:rPr lang="en-US" baseline="0" dirty="0" smtClean="0">
                <a:ea typeface="ＭＳ Ｐゴシック" charset="-128"/>
                <a:cs typeface="ＭＳ Ｐゴシック" charset="-128"/>
              </a:rPr>
              <a:t>__________________________</a:t>
            </a:r>
          </a:p>
          <a:p>
            <a:pPr eaLnBrk="1" hangingPunct="1"/>
            <a:endParaRPr lang="en-US" baseline="0" dirty="0" smtClean="0">
              <a:ea typeface="ＭＳ Ｐゴシック" charset="-128"/>
              <a:cs typeface="ＭＳ Ｐゴシック" charset="-128"/>
            </a:endParaRPr>
          </a:p>
          <a:p>
            <a:pPr eaLnBrk="1" hangingPunct="1"/>
            <a:r>
              <a:rPr lang="en-US" baseline="0" dirty="0" smtClean="0">
                <a:ea typeface="ＭＳ Ｐゴシック" charset="-128"/>
                <a:cs typeface="ＭＳ Ｐゴシック" charset="-128"/>
              </a:rPr>
              <a:t>Fall 2011: Not used</a:t>
            </a:r>
          </a:p>
          <a:p>
            <a:pPr eaLnBrk="1" hangingPunct="1"/>
            <a:endParaRPr lang="en-US" baseline="0" dirty="0"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t>
            </a:r>
          </a:p>
          <a:p>
            <a:pPr eaLnBrk="1" hangingPunct="1"/>
            <a:r>
              <a:rPr lang="en-US" dirty="0" smtClean="0">
                <a:ea typeface="ＭＳ Ｐゴシック" charset="-128"/>
                <a:cs typeface="ＭＳ Ｐゴシック" charset="-128"/>
              </a:rPr>
              <a:t>From ERK Fall 2009</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bwMode="auto">
          <a:noFill/>
          <a:ln>
            <a:solidFill>
              <a:srgbClr val="000000"/>
            </a:solidFill>
            <a:miter lim="800000"/>
            <a:headEnd/>
            <a:tailEnd/>
          </a:ln>
        </p:spPr>
      </p:sp>
      <p:sp>
        <p:nvSpPr>
          <p:cNvPr id="39939" name="Rectangle 3"/>
          <p:cNvSpPr>
            <a:spLocks noGrp="1"/>
          </p:cNvSpPr>
          <p:nvPr>
            <p:ph type="body" idx="1"/>
          </p:nvPr>
        </p:nvSpPr>
        <p:spPr bwMode="auto">
          <a:noFill/>
        </p:spPr>
        <p:txBody>
          <a:bodyPr/>
          <a:lstStyle/>
          <a:p>
            <a:pPr eaLnBrk="1" hangingPunct="1"/>
            <a:r>
              <a:rPr lang="en-US" dirty="0" smtClean="0">
                <a:ea typeface="ＭＳ Ｐゴシック" charset="-128"/>
                <a:cs typeface="ＭＳ Ｐゴシック" charset="-128"/>
              </a:rPr>
              <a:t>Class: CONCEPUTAL</a:t>
            </a:r>
          </a:p>
          <a:p>
            <a:pPr eaLnBrk="1" hangingPunct="1"/>
            <a:r>
              <a:rPr lang="en-US" dirty="0" smtClean="0">
                <a:ea typeface="ＭＳ Ｐゴシック" charset="-128"/>
                <a:cs typeface="ＭＳ Ｐゴシック" charset="-128"/>
              </a:rPr>
              <a:t>Correct</a:t>
            </a:r>
            <a:r>
              <a:rPr lang="en-US" baseline="0" dirty="0" smtClean="0">
                <a:ea typeface="ＭＳ Ｐゴシック" charset="-128"/>
                <a:cs typeface="ＭＳ Ｐゴシック" charset="-128"/>
              </a:rPr>
              <a:t> Answer: B</a:t>
            </a:r>
          </a:p>
          <a:p>
            <a:pPr eaLnBrk="1" hangingPunct="1"/>
            <a:r>
              <a:rPr lang="en-US" baseline="0" dirty="0" smtClean="0">
                <a:ea typeface="ＭＳ Ｐゴシック" charset="-128"/>
                <a:cs typeface="ＭＳ Ｐゴシック" charset="-128"/>
              </a:rPr>
              <a:t>__________________________</a:t>
            </a:r>
          </a:p>
          <a:p>
            <a:pPr eaLnBrk="1" hangingPunct="1"/>
            <a:endParaRPr lang="en-US" baseline="0" dirty="0" smtClean="0">
              <a:ea typeface="ＭＳ Ｐゴシック" charset="-128"/>
              <a:cs typeface="ＭＳ Ｐゴシック" charset="-128"/>
            </a:endParaRPr>
          </a:p>
          <a:p>
            <a:pPr eaLnBrk="1" hangingPunct="1"/>
            <a:r>
              <a:rPr lang="en-US" baseline="0" dirty="0" smtClean="0">
                <a:ea typeface="ＭＳ Ｐゴシック" charset="-128"/>
                <a:cs typeface="ＭＳ Ｐゴシック" charset="-128"/>
              </a:rPr>
              <a:t>Fall 2011: Not used</a:t>
            </a:r>
          </a:p>
          <a:p>
            <a:pPr eaLnBrk="1" hangingPunct="1"/>
            <a:r>
              <a:rPr lang="en-US" baseline="0" dirty="0" smtClean="0">
                <a:ea typeface="ＭＳ Ｐゴシック" charset="-128"/>
                <a:cs typeface="ＭＳ Ｐゴシック" charset="-128"/>
              </a:rPr>
              <a:t/>
            </a:r>
            <a:br>
              <a:rPr lang="en-US" baseline="0" dirty="0" smtClean="0">
                <a:ea typeface="ＭＳ Ｐゴシック" charset="-128"/>
                <a:cs typeface="ＭＳ Ｐゴシック" charset="-128"/>
              </a:rPr>
            </a:br>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t>
            </a:r>
          </a:p>
          <a:p>
            <a:pPr eaLnBrk="1" hangingPunct="1"/>
            <a:r>
              <a:rPr lang="en-US" dirty="0" smtClean="0">
                <a:ea typeface="ＭＳ Ｐゴシック" charset="-128"/>
                <a:cs typeface="ＭＳ Ｐゴシック" charset="-128"/>
              </a:rPr>
              <a:t>From ERK Fall 2009</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p:spPr>
      </p:sp>
      <p:sp>
        <p:nvSpPr>
          <p:cNvPr id="21507" name="Rectangle 3"/>
          <p:cNvSpPr>
            <a:spLocks noGrp="1"/>
          </p:cNvSpPr>
          <p:nvPr>
            <p:ph type="body" idx="1"/>
          </p:nvPr>
        </p:nvSpPr>
        <p:spPr bwMode="auto">
          <a:noFill/>
        </p:spPr>
        <p:txBody>
          <a:bodyPr/>
          <a:lstStyle/>
          <a:p>
            <a:pPr eaLnBrk="1" hangingPunct="1"/>
            <a:r>
              <a:rPr lang="en-US" dirty="0" smtClean="0">
                <a:ea typeface="ＭＳ Ｐゴシック" charset="-128"/>
                <a:cs typeface="ＭＳ Ｐゴシック" charset="-128"/>
              </a:rPr>
              <a:t>Class:</a:t>
            </a:r>
            <a:r>
              <a:rPr lang="en-US" baseline="0" dirty="0" smtClean="0">
                <a:ea typeface="ＭＳ Ｐゴシック" charset="-128"/>
                <a:cs typeface="ＭＳ Ｐゴシック" charset="-128"/>
              </a:rPr>
              <a:t> MATH/PHYSICS</a:t>
            </a:r>
          </a:p>
          <a:p>
            <a:pPr eaLnBrk="1" hangingPunct="1"/>
            <a:r>
              <a:rPr lang="en-US" baseline="0" dirty="0" smtClean="0">
                <a:ea typeface="ＭＳ Ｐゴシック" charset="-128"/>
                <a:cs typeface="ＭＳ Ｐゴシック" charset="-128"/>
              </a:rPr>
              <a:t>Correct Answer: C</a:t>
            </a:r>
          </a:p>
          <a:p>
            <a:pPr eaLnBrk="1" hangingPunct="1"/>
            <a:r>
              <a:rPr lang="en-US" baseline="0" dirty="0" smtClean="0">
                <a:ea typeface="ＭＳ Ｐゴシック" charset="-128"/>
                <a:cs typeface="ＭＳ Ｐゴシック" charset="-128"/>
              </a:rPr>
              <a:t>________________________</a:t>
            </a:r>
          </a:p>
          <a:p>
            <a:pPr eaLnBrk="1" hangingPunct="1"/>
            <a:endParaRPr lang="en-US" baseline="0" dirty="0" smtClean="0">
              <a:ea typeface="ＭＳ Ｐゴシック" charset="-128"/>
              <a:cs typeface="ＭＳ Ｐゴシック" charset="-128"/>
            </a:endParaRPr>
          </a:p>
          <a:p>
            <a:pPr eaLnBrk="1" hangingPunct="1"/>
            <a:r>
              <a:rPr lang="en-US" baseline="0" dirty="0" smtClean="0">
                <a:ea typeface="ＭＳ Ｐゴシック" charset="-128"/>
                <a:cs typeface="ＭＳ Ｐゴシック" charset="-128"/>
              </a:rPr>
              <a:t>Fall 2011: Not used</a:t>
            </a:r>
          </a:p>
          <a:p>
            <a:pPr eaLnBrk="1" hangingPunct="1"/>
            <a:endParaRPr lang="en-US" baseline="0"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This </a:t>
            </a:r>
            <a:r>
              <a:rPr lang="en-US" smtClean="0">
                <a:ea typeface="ＭＳ Ｐゴシック" charset="-128"/>
                <a:cs typeface="ＭＳ Ｐゴシック" charset="-128"/>
              </a:rPr>
              <a:t>is discussed</a:t>
            </a:r>
            <a:r>
              <a:rPr lang="en-US" baseline="0" smtClean="0">
                <a:ea typeface="ＭＳ Ｐゴシック" charset="-128"/>
                <a:cs typeface="ＭＳ Ｐゴシック" charset="-128"/>
              </a:rPr>
              <a:t> </a:t>
            </a:r>
            <a:r>
              <a:rPr lang="en-US" baseline="0" dirty="0" smtClean="0">
                <a:ea typeface="ＭＳ Ｐゴシック" charset="-128"/>
                <a:cs typeface="ＭＳ Ｐゴシック" charset="-128"/>
              </a:rPr>
              <a:t>in Griffiths </a:t>
            </a:r>
            <a:r>
              <a:rPr lang="en-US" baseline="0" err="1" smtClean="0">
                <a:ea typeface="ＭＳ Ｐゴシック" charset="-128"/>
                <a:cs typeface="ＭＳ Ｐゴシック" charset="-128"/>
              </a:rPr>
              <a:t>p</a:t>
            </a:r>
            <a:r>
              <a:rPr lang="en-US" baseline="0" smtClean="0">
                <a:ea typeface="ＭＳ Ｐゴシック" charset="-128"/>
                <a:cs typeface="ＭＳ Ｐゴシック" charset="-128"/>
              </a:rPr>
              <a:t>.102.</a:t>
            </a:r>
            <a:endParaRPr lang="en-US"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t>
            </a:r>
          </a:p>
          <a:p>
            <a:pPr eaLnBrk="1" hangingPunct="1"/>
            <a:r>
              <a:rPr lang="en-US" dirty="0" smtClean="0">
                <a:ea typeface="ＭＳ Ｐゴシック" charset="-128"/>
                <a:cs typeface="ＭＳ Ｐゴシック" charset="-128"/>
              </a:rPr>
              <a:t>ERK Fall 2009</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MATH/ PHYSICS</a:t>
            </a:r>
          </a:p>
          <a:p>
            <a:r>
              <a:rPr lang="en-US" dirty="0" smtClean="0"/>
              <a:t>Correct</a:t>
            </a:r>
            <a:r>
              <a:rPr lang="en-US" baseline="0" dirty="0" smtClean="0"/>
              <a:t> Answer(s): B, C</a:t>
            </a:r>
          </a:p>
          <a:p>
            <a:r>
              <a:rPr lang="en-US" baseline="0" dirty="0" smtClean="0"/>
              <a:t>______________________________</a:t>
            </a:r>
          </a:p>
          <a:p>
            <a:r>
              <a:rPr lang="en-US" baseline="0" dirty="0" smtClean="0"/>
              <a:t>Physics 3320 Sp12 (MD) Lecture 15</a:t>
            </a:r>
          </a:p>
          <a:p>
            <a:r>
              <a:rPr lang="en-US" baseline="0" dirty="0" smtClean="0"/>
              <a:t>7, [18], [14], 61</a:t>
            </a:r>
          </a:p>
          <a:p>
            <a:r>
              <a:rPr lang="en-US" baseline="0" dirty="0" smtClean="0"/>
              <a:t>______________________________</a:t>
            </a:r>
          </a:p>
          <a:p>
            <a:r>
              <a:rPr lang="en-US" b="1" baseline="0" dirty="0" smtClean="0"/>
              <a:t>Spring 2012 Comments</a:t>
            </a:r>
            <a:endParaRPr lang="en-US" b="0" baseline="0" dirty="0" smtClean="0"/>
          </a:p>
          <a:p>
            <a:endParaRPr lang="en-US" b="0" baseline="0" dirty="0" smtClean="0"/>
          </a:p>
          <a:p>
            <a:r>
              <a:rPr lang="en-US" b="0" baseline="0" dirty="0" smtClean="0"/>
              <a:t>Notice there are two correct answers here (B &amp; C).  More important is the discussion about the signs associated with inward and outward flux.</a:t>
            </a:r>
          </a:p>
          <a:p>
            <a:endParaRPr lang="en-US" b="0" baseline="0" dirty="0" smtClean="0"/>
          </a:p>
          <a:p>
            <a:r>
              <a:rPr lang="en-US" b="0" baseline="0" dirty="0" smtClean="0"/>
              <a:t>=============================</a:t>
            </a:r>
          </a:p>
          <a:p>
            <a:r>
              <a:rPr lang="en-US" b="0" baseline="0" dirty="0" smtClean="0"/>
              <a:t>Written by Mike </a:t>
            </a:r>
            <a:r>
              <a:rPr lang="en-US" b="0" baseline="0" dirty="0" err="1" smtClean="0"/>
              <a:t>Dubson</a:t>
            </a:r>
            <a:r>
              <a:rPr lang="en-US" b="0" baseline="0" dirty="0" smtClean="0"/>
              <a:t> in PHYS 3320 Sp12</a:t>
            </a:r>
          </a:p>
          <a:p>
            <a:endParaRPr lang="en-US" b="0" baseline="0" dirty="0" smtClean="0"/>
          </a:p>
          <a:p>
            <a:endParaRPr lang="en-US" b="1" baseline="0" dirty="0" smtClean="0"/>
          </a:p>
        </p:txBody>
      </p:sp>
      <p:sp>
        <p:nvSpPr>
          <p:cNvPr id="4" name="Slide Number Placeholder 3"/>
          <p:cNvSpPr>
            <a:spLocks noGrp="1"/>
          </p:cNvSpPr>
          <p:nvPr>
            <p:ph type="sldNum" sz="quarter" idx="10"/>
          </p:nvPr>
        </p:nvSpPr>
        <p:spPr/>
        <p:txBody>
          <a:bodyPr/>
          <a:lstStyle/>
          <a:p>
            <a:pPr>
              <a:defRPr/>
            </a:pPr>
            <a:fld id="{7C51DBDC-45EA-0E41-B5AC-C6662186F1B0}" type="slidenum">
              <a:rPr lang="en-US" smtClean="0"/>
              <a:pPr>
                <a:defRPr/>
              </a:pPr>
              <a:t>5</a:t>
            </a:fld>
            <a:endParaRPr lang="en-US"/>
          </a:p>
        </p:txBody>
      </p:sp>
    </p:spTree>
    <p:extLst>
      <p:ext uri="{BB962C8B-B14F-4D97-AF65-F5344CB8AC3E}">
        <p14:creationId xmlns:p14="http://schemas.microsoft.com/office/powerpoint/2010/main" val="358826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MATH/ PHYSICS</a:t>
            </a:r>
          </a:p>
          <a:p>
            <a:r>
              <a:rPr lang="en-US" dirty="0" smtClean="0"/>
              <a:t>Correct</a:t>
            </a:r>
            <a:r>
              <a:rPr lang="en-US" baseline="0" dirty="0" smtClean="0"/>
              <a:t> Answer(s): D</a:t>
            </a:r>
          </a:p>
          <a:p>
            <a:r>
              <a:rPr lang="en-US" baseline="0" dirty="0" smtClean="0"/>
              <a:t>______________________________</a:t>
            </a:r>
          </a:p>
          <a:p>
            <a:r>
              <a:rPr lang="en-US" baseline="0" dirty="0" smtClean="0"/>
              <a:t>Physics 3320 Sp12 (MD) Lecture 15</a:t>
            </a:r>
          </a:p>
          <a:p>
            <a:r>
              <a:rPr lang="en-US" baseline="0" dirty="0" smtClean="0"/>
              <a:t>0, 4, 0, [93], 4</a:t>
            </a:r>
          </a:p>
          <a:p>
            <a:r>
              <a:rPr lang="en-US" baseline="0" dirty="0" smtClean="0"/>
              <a:t>______________________________</a:t>
            </a:r>
          </a:p>
          <a:p>
            <a:r>
              <a:rPr lang="en-US" b="1" baseline="0" dirty="0" smtClean="0"/>
              <a:t>Spring 2012 Comments</a:t>
            </a:r>
            <a:endParaRPr lang="en-US" b="0" baseline="0" dirty="0" smtClean="0"/>
          </a:p>
          <a:p>
            <a:endParaRPr lang="en-US" b="0" baseline="0" dirty="0" smtClean="0"/>
          </a:p>
          <a:p>
            <a:endParaRPr lang="en-US" b="0" baseline="0" dirty="0" smtClean="0"/>
          </a:p>
          <a:p>
            <a:endParaRPr lang="en-US" b="0" baseline="0" dirty="0" smtClean="0"/>
          </a:p>
          <a:p>
            <a:r>
              <a:rPr lang="en-US" b="0" baseline="0" dirty="0" smtClean="0"/>
              <a:t>=============================</a:t>
            </a:r>
          </a:p>
          <a:p>
            <a:r>
              <a:rPr lang="en-US" b="0" baseline="0" dirty="0" smtClean="0"/>
              <a:t>Written by Mike </a:t>
            </a:r>
            <a:r>
              <a:rPr lang="en-US" b="0" baseline="0" dirty="0" err="1" smtClean="0"/>
              <a:t>Dubson</a:t>
            </a:r>
            <a:r>
              <a:rPr lang="en-US" b="0" baseline="0" dirty="0" smtClean="0"/>
              <a:t> in PHYS 3320 Sp12</a:t>
            </a:r>
          </a:p>
          <a:p>
            <a:endParaRPr lang="en-US" b="0" baseline="0" dirty="0" smtClean="0"/>
          </a:p>
          <a:p>
            <a:endParaRPr lang="en-US" dirty="0"/>
          </a:p>
        </p:txBody>
      </p:sp>
      <p:sp>
        <p:nvSpPr>
          <p:cNvPr id="4" name="Slide Number Placeholder 3"/>
          <p:cNvSpPr>
            <a:spLocks noGrp="1"/>
          </p:cNvSpPr>
          <p:nvPr>
            <p:ph type="sldNum" sz="quarter" idx="10"/>
          </p:nvPr>
        </p:nvSpPr>
        <p:spPr/>
        <p:txBody>
          <a:bodyPr/>
          <a:lstStyle/>
          <a:p>
            <a:pPr>
              <a:defRPr/>
            </a:pPr>
            <a:fld id="{7C51DBDC-45EA-0E41-B5AC-C6662186F1B0}" type="slidenum">
              <a:rPr lang="en-US" smtClean="0"/>
              <a:pPr>
                <a:defRPr/>
              </a:pPr>
              <a:t>6</a:t>
            </a:fld>
            <a:endParaRPr lang="en-US"/>
          </a:p>
        </p:txBody>
      </p:sp>
    </p:spTree>
    <p:extLst>
      <p:ext uri="{BB962C8B-B14F-4D97-AF65-F5344CB8AC3E}">
        <p14:creationId xmlns:p14="http://schemas.microsoft.com/office/powerpoint/2010/main" val="2197096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MATH/ PHYSICS</a:t>
            </a:r>
          </a:p>
          <a:p>
            <a:r>
              <a:rPr lang="en-US" dirty="0" smtClean="0"/>
              <a:t>Correct</a:t>
            </a:r>
            <a:r>
              <a:rPr lang="en-US" baseline="0" dirty="0" smtClean="0"/>
              <a:t> Answer(s): B</a:t>
            </a:r>
          </a:p>
          <a:p>
            <a:r>
              <a:rPr lang="en-US" baseline="0" dirty="0" smtClean="0"/>
              <a:t>______________________________</a:t>
            </a:r>
          </a:p>
          <a:p>
            <a:r>
              <a:rPr lang="en-US" baseline="0" dirty="0" smtClean="0"/>
              <a:t>Physics 3320 Sp12 (MD) Lecture 16</a:t>
            </a:r>
          </a:p>
          <a:p>
            <a:r>
              <a:rPr lang="en-US" baseline="0" dirty="0" smtClean="0"/>
              <a:t>10, [[90]], 0 </a:t>
            </a:r>
          </a:p>
          <a:p>
            <a:r>
              <a:rPr lang="en-US" baseline="0" dirty="0" smtClean="0"/>
              <a:t>______________________________</a:t>
            </a:r>
          </a:p>
          <a:p>
            <a:r>
              <a:rPr lang="en-US" b="1" baseline="0" dirty="0" smtClean="0"/>
              <a:t>Spring 2012 Comments</a:t>
            </a:r>
            <a:endParaRPr lang="en-US" b="0" baseline="0" dirty="0" smtClean="0"/>
          </a:p>
          <a:p>
            <a:endParaRPr lang="en-US" b="0" baseline="0" dirty="0" smtClean="0"/>
          </a:p>
          <a:p>
            <a:endParaRPr lang="en-US" b="0" baseline="0" dirty="0" smtClean="0"/>
          </a:p>
          <a:p>
            <a:r>
              <a:rPr lang="en-US" b="0" baseline="0" dirty="0" smtClean="0"/>
              <a:t>=============================</a:t>
            </a:r>
          </a:p>
          <a:p>
            <a:r>
              <a:rPr lang="en-US" b="0" baseline="0" dirty="0" smtClean="0"/>
              <a:t>Written by Mike </a:t>
            </a:r>
            <a:r>
              <a:rPr lang="en-US" b="0" baseline="0" dirty="0" err="1" smtClean="0"/>
              <a:t>Dubson</a:t>
            </a:r>
            <a:r>
              <a:rPr lang="en-US" b="0" baseline="0" dirty="0" smtClean="0"/>
              <a:t> in PHYS 3320 Sp12</a:t>
            </a:r>
          </a:p>
          <a:p>
            <a:endParaRPr lang="en-US" b="0" baseline="0" dirty="0" smtClean="0"/>
          </a:p>
          <a:p>
            <a:endParaRPr lang="en-US" dirty="0"/>
          </a:p>
        </p:txBody>
      </p:sp>
      <p:sp>
        <p:nvSpPr>
          <p:cNvPr id="4" name="Slide Number Placeholder 3"/>
          <p:cNvSpPr>
            <a:spLocks noGrp="1"/>
          </p:cNvSpPr>
          <p:nvPr>
            <p:ph type="sldNum" sz="quarter" idx="10"/>
          </p:nvPr>
        </p:nvSpPr>
        <p:spPr/>
        <p:txBody>
          <a:bodyPr/>
          <a:lstStyle/>
          <a:p>
            <a:pPr>
              <a:defRPr/>
            </a:pPr>
            <a:fld id="{7C51DBDC-45EA-0E41-B5AC-C6662186F1B0}" type="slidenum">
              <a:rPr lang="en-US" smtClean="0"/>
              <a:pPr>
                <a:defRPr/>
              </a:pPr>
              <a:t>7</a:t>
            </a:fld>
            <a:endParaRPr lang="en-US"/>
          </a:p>
        </p:txBody>
      </p:sp>
    </p:spTree>
    <p:extLst>
      <p:ext uri="{BB962C8B-B14F-4D97-AF65-F5344CB8AC3E}">
        <p14:creationId xmlns:p14="http://schemas.microsoft.com/office/powerpoint/2010/main" val="3501043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MATH/ PHYSICS</a:t>
            </a:r>
          </a:p>
          <a:p>
            <a:r>
              <a:rPr lang="en-US" dirty="0" smtClean="0"/>
              <a:t>Correct</a:t>
            </a:r>
            <a:r>
              <a:rPr lang="en-US" baseline="0" dirty="0" smtClean="0"/>
              <a:t> Answer(s): B</a:t>
            </a:r>
          </a:p>
          <a:p>
            <a:r>
              <a:rPr lang="en-US" baseline="0" dirty="0" smtClean="0"/>
              <a:t>______________________________</a:t>
            </a:r>
          </a:p>
          <a:p>
            <a:r>
              <a:rPr lang="en-US" baseline="0" dirty="0" smtClean="0"/>
              <a:t>Physics 3320 Sp12 (MD) Lecture 17</a:t>
            </a:r>
          </a:p>
          <a:p>
            <a:r>
              <a:rPr lang="en-US" baseline="0" dirty="0" smtClean="0"/>
              <a:t>Didn’t Click</a:t>
            </a:r>
          </a:p>
          <a:p>
            <a:r>
              <a:rPr lang="en-US" baseline="0" dirty="0" smtClean="0"/>
              <a:t>______________________________</a:t>
            </a:r>
          </a:p>
          <a:p>
            <a:r>
              <a:rPr lang="en-US" b="1" baseline="0" dirty="0" smtClean="0"/>
              <a:t>Spring 2012 Comments</a:t>
            </a:r>
            <a:endParaRPr lang="en-US" b="0" baseline="0" dirty="0" smtClean="0"/>
          </a:p>
          <a:p>
            <a:endParaRPr lang="en-US" b="0" baseline="0" dirty="0" smtClean="0"/>
          </a:p>
          <a:p>
            <a:endParaRPr lang="en-US" b="0" baseline="0" dirty="0" smtClean="0"/>
          </a:p>
          <a:p>
            <a:r>
              <a:rPr lang="en-US" b="0" baseline="0" dirty="0" smtClean="0"/>
              <a:t>=============================</a:t>
            </a:r>
          </a:p>
          <a:p>
            <a:r>
              <a:rPr lang="en-US" b="0" baseline="0" dirty="0" smtClean="0"/>
              <a:t>Written by Mike </a:t>
            </a:r>
            <a:r>
              <a:rPr lang="en-US" b="0" baseline="0" dirty="0" err="1" smtClean="0"/>
              <a:t>Dubson</a:t>
            </a:r>
            <a:r>
              <a:rPr lang="en-US" b="0" baseline="0" dirty="0" smtClean="0"/>
              <a:t> in PHYS 3320 Sp12</a:t>
            </a:r>
          </a:p>
          <a:p>
            <a:endParaRPr lang="en-US" b="0" baseline="0" dirty="0" smtClean="0"/>
          </a:p>
          <a:p>
            <a:endParaRPr lang="en-US" dirty="0"/>
          </a:p>
        </p:txBody>
      </p:sp>
      <p:sp>
        <p:nvSpPr>
          <p:cNvPr id="4" name="Slide Number Placeholder 3"/>
          <p:cNvSpPr>
            <a:spLocks noGrp="1"/>
          </p:cNvSpPr>
          <p:nvPr>
            <p:ph type="sldNum" sz="quarter" idx="10"/>
          </p:nvPr>
        </p:nvSpPr>
        <p:spPr/>
        <p:txBody>
          <a:bodyPr/>
          <a:lstStyle/>
          <a:p>
            <a:pPr>
              <a:defRPr/>
            </a:pPr>
            <a:fld id="{7C51DBDC-45EA-0E41-B5AC-C6662186F1B0}" type="slidenum">
              <a:rPr lang="en-US" smtClean="0"/>
              <a:pPr>
                <a:defRPr/>
              </a:pPr>
              <a:t>8</a:t>
            </a:fld>
            <a:endParaRPr lang="en-US"/>
          </a:p>
        </p:txBody>
      </p:sp>
    </p:spTree>
    <p:extLst>
      <p:ext uri="{BB962C8B-B14F-4D97-AF65-F5344CB8AC3E}">
        <p14:creationId xmlns:p14="http://schemas.microsoft.com/office/powerpoint/2010/main" val="96143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MATH/ PHYSICS</a:t>
            </a:r>
          </a:p>
          <a:p>
            <a:r>
              <a:rPr lang="en-US" dirty="0" smtClean="0"/>
              <a:t>Correct</a:t>
            </a:r>
            <a:r>
              <a:rPr lang="en-US" baseline="0" dirty="0" smtClean="0"/>
              <a:t> Answer(s): A</a:t>
            </a:r>
          </a:p>
          <a:p>
            <a:r>
              <a:rPr lang="en-US" baseline="0" dirty="0" smtClean="0"/>
              <a:t>______________________________</a:t>
            </a:r>
          </a:p>
          <a:p>
            <a:r>
              <a:rPr lang="en-US" baseline="0" dirty="0" smtClean="0"/>
              <a:t>Physics 3320 Sp12 (MD) Lecture 17</a:t>
            </a:r>
          </a:p>
          <a:p>
            <a:r>
              <a:rPr lang="en-US" baseline="0" dirty="0" smtClean="0"/>
              <a:t>[[75]], 0, 19, 3, 3</a:t>
            </a:r>
          </a:p>
          <a:p>
            <a:r>
              <a:rPr lang="en-US" baseline="0" dirty="0" smtClean="0"/>
              <a:t>______________________________</a:t>
            </a:r>
          </a:p>
          <a:p>
            <a:r>
              <a:rPr lang="en-US" b="1" baseline="0" dirty="0" smtClean="0"/>
              <a:t>Spring 2012 Comments</a:t>
            </a:r>
            <a:endParaRPr lang="en-US" b="0" baseline="0" dirty="0" smtClean="0"/>
          </a:p>
          <a:p>
            <a:endParaRPr lang="en-US" b="0" baseline="0" dirty="0" smtClean="0"/>
          </a:p>
          <a:p>
            <a:endParaRPr lang="en-US" b="0" baseline="0" dirty="0" smtClean="0"/>
          </a:p>
          <a:p>
            <a:r>
              <a:rPr lang="en-US" b="0" baseline="0" dirty="0" smtClean="0"/>
              <a:t>=============================</a:t>
            </a:r>
          </a:p>
          <a:p>
            <a:r>
              <a:rPr lang="en-US" b="0" baseline="0" dirty="0" smtClean="0"/>
              <a:t>Written by Mike </a:t>
            </a:r>
            <a:r>
              <a:rPr lang="en-US" b="0" baseline="0" dirty="0" err="1" smtClean="0"/>
              <a:t>Dubson</a:t>
            </a:r>
            <a:r>
              <a:rPr lang="en-US" b="0" baseline="0" dirty="0" smtClean="0"/>
              <a:t> in PHYS 3320 Sp12</a:t>
            </a:r>
          </a:p>
          <a:p>
            <a:endParaRPr lang="en-US" b="0" baseline="0" dirty="0" smtClean="0"/>
          </a:p>
          <a:p>
            <a:endParaRPr lang="en-US" dirty="0"/>
          </a:p>
        </p:txBody>
      </p:sp>
      <p:sp>
        <p:nvSpPr>
          <p:cNvPr id="4" name="Slide Number Placeholder 3"/>
          <p:cNvSpPr>
            <a:spLocks noGrp="1"/>
          </p:cNvSpPr>
          <p:nvPr>
            <p:ph type="sldNum" sz="quarter" idx="10"/>
          </p:nvPr>
        </p:nvSpPr>
        <p:spPr/>
        <p:txBody>
          <a:bodyPr/>
          <a:lstStyle/>
          <a:p>
            <a:pPr>
              <a:defRPr/>
            </a:pPr>
            <a:fld id="{7C51DBDC-45EA-0E41-B5AC-C6662186F1B0}" type="slidenum">
              <a:rPr lang="en-US" smtClean="0"/>
              <a:pPr>
                <a:defRPr/>
              </a:pPr>
              <a:t>9</a:t>
            </a:fld>
            <a:endParaRPr lang="en-US"/>
          </a:p>
        </p:txBody>
      </p:sp>
    </p:spTree>
    <p:extLst>
      <p:ext uri="{BB962C8B-B14F-4D97-AF65-F5344CB8AC3E}">
        <p14:creationId xmlns:p14="http://schemas.microsoft.com/office/powerpoint/2010/main" val="451840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CONCEPTUAL</a:t>
            </a:r>
          </a:p>
          <a:p>
            <a:r>
              <a:rPr lang="en-US" dirty="0" smtClean="0"/>
              <a:t>Correct</a:t>
            </a:r>
            <a:r>
              <a:rPr lang="en-US" baseline="0" dirty="0" smtClean="0"/>
              <a:t> Answer(s)</a:t>
            </a:r>
            <a:r>
              <a:rPr lang="en-US" baseline="0" smtClean="0"/>
              <a:t>: </a:t>
            </a:r>
            <a:r>
              <a:rPr lang="en-US" baseline="0" smtClean="0"/>
              <a:t>B</a:t>
            </a:r>
            <a:endParaRPr lang="en-US" baseline="0" dirty="0" smtClean="0"/>
          </a:p>
          <a:p>
            <a:r>
              <a:rPr lang="en-US" baseline="0" dirty="0" smtClean="0"/>
              <a:t>______________________________</a:t>
            </a:r>
          </a:p>
          <a:p>
            <a:r>
              <a:rPr lang="en-US" baseline="0" dirty="0" smtClean="0"/>
              <a:t>Physics 3320 Sp12 (MD) Lecture 17</a:t>
            </a:r>
          </a:p>
          <a:p>
            <a:r>
              <a:rPr lang="en-US" baseline="0" dirty="0" smtClean="0"/>
              <a:t>0, 23, [[77]]</a:t>
            </a:r>
          </a:p>
          <a:p>
            <a:r>
              <a:rPr lang="en-US" baseline="0" dirty="0" smtClean="0"/>
              <a:t>Didn’t click on second question</a:t>
            </a:r>
          </a:p>
          <a:p>
            <a:r>
              <a:rPr lang="en-US" baseline="0" dirty="0" smtClean="0"/>
              <a:t>______________________________</a:t>
            </a:r>
          </a:p>
          <a:p>
            <a:r>
              <a:rPr lang="en-US" b="1" baseline="0" dirty="0" smtClean="0"/>
              <a:t>Spring 2012 Comments</a:t>
            </a:r>
            <a:endParaRPr lang="en-US" b="0" baseline="0" dirty="0" smtClean="0"/>
          </a:p>
          <a:p>
            <a:endParaRPr lang="en-US" b="0" baseline="0" dirty="0" smtClean="0"/>
          </a:p>
          <a:p>
            <a:endParaRPr lang="en-US" b="0" baseline="0" dirty="0" smtClean="0"/>
          </a:p>
          <a:p>
            <a:r>
              <a:rPr lang="en-US" b="0" baseline="0" dirty="0" smtClean="0"/>
              <a:t>=============================</a:t>
            </a:r>
          </a:p>
          <a:p>
            <a:r>
              <a:rPr lang="en-US" b="0" baseline="0" dirty="0" smtClean="0"/>
              <a:t>Written by Mike </a:t>
            </a:r>
            <a:r>
              <a:rPr lang="en-US" b="0" baseline="0" dirty="0" err="1" smtClean="0"/>
              <a:t>Dubson</a:t>
            </a:r>
            <a:r>
              <a:rPr lang="en-US" b="0" baseline="0" dirty="0" smtClean="0"/>
              <a:t> in PHYS 3320 Sp12</a:t>
            </a:r>
          </a:p>
          <a:p>
            <a:endParaRPr lang="en-US" b="0" baseline="0" dirty="0" smtClean="0"/>
          </a:p>
          <a:p>
            <a:endParaRPr lang="en-US" dirty="0"/>
          </a:p>
        </p:txBody>
      </p:sp>
      <p:sp>
        <p:nvSpPr>
          <p:cNvPr id="4" name="Slide Number Placeholder 3"/>
          <p:cNvSpPr>
            <a:spLocks noGrp="1"/>
          </p:cNvSpPr>
          <p:nvPr>
            <p:ph type="sldNum" sz="quarter" idx="10"/>
          </p:nvPr>
        </p:nvSpPr>
        <p:spPr/>
        <p:txBody>
          <a:bodyPr/>
          <a:lstStyle/>
          <a:p>
            <a:pPr>
              <a:defRPr/>
            </a:pPr>
            <a:fld id="{7C51DBDC-45EA-0E41-B5AC-C6662186F1B0}" type="slidenum">
              <a:rPr lang="en-US" smtClean="0"/>
              <a:pPr>
                <a:defRPr/>
              </a:pPr>
              <a:t>10</a:t>
            </a:fld>
            <a:endParaRPr lang="en-US"/>
          </a:p>
        </p:txBody>
      </p:sp>
    </p:spTree>
    <p:extLst>
      <p:ext uri="{BB962C8B-B14F-4D97-AF65-F5344CB8AC3E}">
        <p14:creationId xmlns:p14="http://schemas.microsoft.com/office/powerpoint/2010/main" val="3272724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61F711-B00F-874C-8DC5-2175AC72B2C8}" type="datetimeFigureOut">
              <a:rPr lang="en-US" smtClean="0"/>
              <a:pPr/>
              <a:t>01/07/2013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CA7D90-E52D-B941-8C9D-22C96117EF31}" type="slidenum">
              <a:rPr lang="en-US" smtClean="0"/>
              <a:pPr/>
              <a:t>‹#›</a:t>
            </a:fld>
            <a:endParaRPr lang="en-US"/>
          </a:p>
        </p:txBody>
      </p:sp>
    </p:spTree>
    <p:extLst>
      <p:ext uri="{BB962C8B-B14F-4D97-AF65-F5344CB8AC3E}">
        <p14:creationId xmlns:p14="http://schemas.microsoft.com/office/powerpoint/2010/main" val="956542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1F711-B00F-874C-8DC5-2175AC72B2C8}" type="datetimeFigureOut">
              <a:rPr lang="en-US" smtClean="0"/>
              <a:pPr/>
              <a:t>01/07/2013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CA7D90-E52D-B941-8C9D-22C96117EF31}" type="slidenum">
              <a:rPr lang="en-US" smtClean="0"/>
              <a:pPr/>
              <a:t>‹#›</a:t>
            </a:fld>
            <a:endParaRPr lang="en-US"/>
          </a:p>
        </p:txBody>
      </p:sp>
    </p:spTree>
    <p:extLst>
      <p:ext uri="{BB962C8B-B14F-4D97-AF65-F5344CB8AC3E}">
        <p14:creationId xmlns:p14="http://schemas.microsoft.com/office/powerpoint/2010/main" val="2986636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1F711-B00F-874C-8DC5-2175AC72B2C8}" type="datetimeFigureOut">
              <a:rPr lang="en-US" smtClean="0"/>
              <a:pPr/>
              <a:t>01/07/2013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CA7D90-E52D-B941-8C9D-22C96117EF31}" type="slidenum">
              <a:rPr lang="en-US" smtClean="0"/>
              <a:pPr/>
              <a:t>‹#›</a:t>
            </a:fld>
            <a:endParaRPr lang="en-US"/>
          </a:p>
        </p:txBody>
      </p:sp>
    </p:spTree>
    <p:extLst>
      <p:ext uri="{BB962C8B-B14F-4D97-AF65-F5344CB8AC3E}">
        <p14:creationId xmlns:p14="http://schemas.microsoft.com/office/powerpoint/2010/main" val="201100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1F711-B00F-874C-8DC5-2175AC72B2C8}" type="datetimeFigureOut">
              <a:rPr lang="en-US" smtClean="0"/>
              <a:pPr/>
              <a:t>01/07/2013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CA7D90-E52D-B941-8C9D-22C96117EF31}" type="slidenum">
              <a:rPr lang="en-US" smtClean="0"/>
              <a:pPr/>
              <a:t>‹#›</a:t>
            </a:fld>
            <a:endParaRPr lang="en-US"/>
          </a:p>
        </p:txBody>
      </p:sp>
    </p:spTree>
    <p:extLst>
      <p:ext uri="{BB962C8B-B14F-4D97-AF65-F5344CB8AC3E}">
        <p14:creationId xmlns:p14="http://schemas.microsoft.com/office/powerpoint/2010/main" val="2890006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61F711-B00F-874C-8DC5-2175AC72B2C8}" type="datetimeFigureOut">
              <a:rPr lang="en-US" smtClean="0"/>
              <a:pPr/>
              <a:t>01/07/2013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CA7D90-E52D-B941-8C9D-22C96117EF31}" type="slidenum">
              <a:rPr lang="en-US" smtClean="0"/>
              <a:pPr/>
              <a:t>‹#›</a:t>
            </a:fld>
            <a:endParaRPr lang="en-US"/>
          </a:p>
        </p:txBody>
      </p:sp>
    </p:spTree>
    <p:extLst>
      <p:ext uri="{BB962C8B-B14F-4D97-AF65-F5344CB8AC3E}">
        <p14:creationId xmlns:p14="http://schemas.microsoft.com/office/powerpoint/2010/main" val="490241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61F711-B00F-874C-8DC5-2175AC72B2C8}" type="datetimeFigureOut">
              <a:rPr lang="en-US" smtClean="0"/>
              <a:pPr/>
              <a:t>01/07/2013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CA7D90-E52D-B941-8C9D-22C96117EF31}" type="slidenum">
              <a:rPr lang="en-US" smtClean="0"/>
              <a:pPr/>
              <a:t>‹#›</a:t>
            </a:fld>
            <a:endParaRPr lang="en-US"/>
          </a:p>
        </p:txBody>
      </p:sp>
    </p:spTree>
    <p:extLst>
      <p:ext uri="{BB962C8B-B14F-4D97-AF65-F5344CB8AC3E}">
        <p14:creationId xmlns:p14="http://schemas.microsoft.com/office/powerpoint/2010/main" val="255546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61F711-B00F-874C-8DC5-2175AC72B2C8}" type="datetimeFigureOut">
              <a:rPr lang="en-US" smtClean="0"/>
              <a:pPr/>
              <a:t>01/07/2013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CA7D90-E52D-B941-8C9D-22C96117EF31}" type="slidenum">
              <a:rPr lang="en-US" smtClean="0"/>
              <a:pPr/>
              <a:t>‹#›</a:t>
            </a:fld>
            <a:endParaRPr lang="en-US"/>
          </a:p>
        </p:txBody>
      </p:sp>
    </p:spTree>
    <p:extLst>
      <p:ext uri="{BB962C8B-B14F-4D97-AF65-F5344CB8AC3E}">
        <p14:creationId xmlns:p14="http://schemas.microsoft.com/office/powerpoint/2010/main" val="177178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61F711-B00F-874C-8DC5-2175AC72B2C8}" type="datetimeFigureOut">
              <a:rPr lang="en-US" smtClean="0"/>
              <a:pPr/>
              <a:t>01/07/2013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CA7D90-E52D-B941-8C9D-22C96117EF31}" type="slidenum">
              <a:rPr lang="en-US" smtClean="0"/>
              <a:pPr/>
              <a:t>‹#›</a:t>
            </a:fld>
            <a:endParaRPr lang="en-US"/>
          </a:p>
        </p:txBody>
      </p:sp>
    </p:spTree>
    <p:extLst>
      <p:ext uri="{BB962C8B-B14F-4D97-AF65-F5344CB8AC3E}">
        <p14:creationId xmlns:p14="http://schemas.microsoft.com/office/powerpoint/2010/main" val="2963362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1F711-B00F-874C-8DC5-2175AC72B2C8}" type="datetimeFigureOut">
              <a:rPr lang="en-US" smtClean="0"/>
              <a:pPr/>
              <a:t>01/07/2013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CA7D90-E52D-B941-8C9D-22C96117EF31}" type="slidenum">
              <a:rPr lang="en-US" smtClean="0"/>
              <a:pPr/>
              <a:t>‹#›</a:t>
            </a:fld>
            <a:endParaRPr lang="en-US"/>
          </a:p>
        </p:txBody>
      </p:sp>
    </p:spTree>
    <p:extLst>
      <p:ext uri="{BB962C8B-B14F-4D97-AF65-F5344CB8AC3E}">
        <p14:creationId xmlns:p14="http://schemas.microsoft.com/office/powerpoint/2010/main" val="3069933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1F711-B00F-874C-8DC5-2175AC72B2C8}" type="datetimeFigureOut">
              <a:rPr lang="en-US" smtClean="0"/>
              <a:pPr/>
              <a:t>01/07/2013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CA7D90-E52D-B941-8C9D-22C96117EF31}" type="slidenum">
              <a:rPr lang="en-US" smtClean="0"/>
              <a:pPr/>
              <a:t>‹#›</a:t>
            </a:fld>
            <a:endParaRPr lang="en-US"/>
          </a:p>
        </p:txBody>
      </p:sp>
    </p:spTree>
    <p:extLst>
      <p:ext uri="{BB962C8B-B14F-4D97-AF65-F5344CB8AC3E}">
        <p14:creationId xmlns:p14="http://schemas.microsoft.com/office/powerpoint/2010/main" val="2378602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1F711-B00F-874C-8DC5-2175AC72B2C8}" type="datetimeFigureOut">
              <a:rPr lang="en-US" smtClean="0"/>
              <a:pPr/>
              <a:t>01/07/2013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CA7D90-E52D-B941-8C9D-22C96117EF31}" type="slidenum">
              <a:rPr lang="en-US" smtClean="0"/>
              <a:pPr/>
              <a:t>‹#›</a:t>
            </a:fld>
            <a:endParaRPr lang="en-US"/>
          </a:p>
        </p:txBody>
      </p:sp>
    </p:spTree>
    <p:extLst>
      <p:ext uri="{BB962C8B-B14F-4D97-AF65-F5344CB8AC3E}">
        <p14:creationId xmlns:p14="http://schemas.microsoft.com/office/powerpoint/2010/main" val="19309224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1F711-B00F-874C-8DC5-2175AC72B2C8}" type="datetimeFigureOut">
              <a:rPr lang="en-US" smtClean="0"/>
              <a:pPr/>
              <a:t>01/07/2013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CA7D90-E52D-B941-8C9D-22C96117EF31}" type="slidenum">
              <a:rPr lang="en-US" smtClean="0"/>
              <a:pPr/>
              <a:t>‹#›</a:t>
            </a:fld>
            <a:endParaRPr lang="en-US"/>
          </a:p>
        </p:txBody>
      </p:sp>
    </p:spTree>
    <p:extLst>
      <p:ext uri="{BB962C8B-B14F-4D97-AF65-F5344CB8AC3E}">
        <p14:creationId xmlns:p14="http://schemas.microsoft.com/office/powerpoint/2010/main" val="4159709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oleObject" Target="../embeddings/oleObject5.bin"/><Relationship Id="rId5" Type="http://schemas.openxmlformats.org/officeDocument/2006/relationships/image" Target="../media/image6.emf"/><Relationship Id="rId6" Type="http://schemas.openxmlformats.org/officeDocument/2006/relationships/oleObject" Target="../embeddings/oleObject6.bin"/><Relationship Id="rId7" Type="http://schemas.openxmlformats.org/officeDocument/2006/relationships/image" Target="../media/image7.emf"/><Relationship Id="rId8" Type="http://schemas.openxmlformats.org/officeDocument/2006/relationships/oleObject" Target="../embeddings/oleObject7.bin"/><Relationship Id="rId9" Type="http://schemas.openxmlformats.org/officeDocument/2006/relationships/image" Target="../media/image8.emf"/><Relationship Id="rId1" Type="http://schemas.openxmlformats.org/officeDocument/2006/relationships/vmlDrawing" Target="../drawings/vmlDrawing4.vml"/><Relationship Id="rId2"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oleObject" Target="../embeddings/oleObject8.bin"/><Relationship Id="rId5" Type="http://schemas.openxmlformats.org/officeDocument/2006/relationships/image" Target="../media/image9.emf"/><Relationship Id="rId1" Type="http://schemas.openxmlformats.org/officeDocument/2006/relationships/vmlDrawing" Target="../drawings/vmlDrawing5.vml"/><Relationship Id="rId2"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oleObject" Target="../embeddings/oleObject9.bin"/><Relationship Id="rId5" Type="http://schemas.openxmlformats.org/officeDocument/2006/relationships/image" Target="../media/image9.emf"/><Relationship Id="rId6" Type="http://schemas.openxmlformats.org/officeDocument/2006/relationships/oleObject" Target="../embeddings/oleObject10.bin"/><Relationship Id="rId7" Type="http://schemas.openxmlformats.org/officeDocument/2006/relationships/image" Target="../media/image10.emf"/><Relationship Id="rId1" Type="http://schemas.openxmlformats.org/officeDocument/2006/relationships/vmlDrawing" Target="../drawings/vmlDrawing6.vml"/><Relationship Id="rId2"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4" Type="http://schemas.openxmlformats.org/officeDocument/2006/relationships/oleObject" Target="../embeddings/oleObject11.bin"/><Relationship Id="rId5" Type="http://schemas.openxmlformats.org/officeDocument/2006/relationships/image" Target="../media/image11.emf"/><Relationship Id="rId1" Type="http://schemas.openxmlformats.org/officeDocument/2006/relationships/vmlDrawing" Target="../drawings/vmlDrawing7.vml"/><Relationship Id="rId2"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4" Type="http://schemas.openxmlformats.org/officeDocument/2006/relationships/oleObject" Target="../embeddings/oleObject12.bin"/><Relationship Id="rId5" Type="http://schemas.openxmlformats.org/officeDocument/2006/relationships/image" Target="../media/image11.emf"/><Relationship Id="rId1" Type="http://schemas.openxmlformats.org/officeDocument/2006/relationships/vmlDrawing" Target="../drawings/vmlDrawing8.vml"/><Relationship Id="rId2"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2.bin"/><Relationship Id="rId5" Type="http://schemas.openxmlformats.org/officeDocument/2006/relationships/image" Target="../media/image3.emf"/><Relationship Id="rId6" Type="http://schemas.openxmlformats.org/officeDocument/2006/relationships/oleObject" Target="../embeddings/oleObject3.bin"/><Relationship Id="rId7" Type="http://schemas.openxmlformats.org/officeDocument/2006/relationships/image" Target="../media/image4.emf"/><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4" Type="http://schemas.openxmlformats.org/officeDocument/2006/relationships/oleObject" Target="../embeddings/oleObject13.bin"/><Relationship Id="rId5" Type="http://schemas.openxmlformats.org/officeDocument/2006/relationships/image" Target="../media/image12.emf"/><Relationship Id="rId1" Type="http://schemas.openxmlformats.org/officeDocument/2006/relationships/vmlDrawing" Target="../drawings/vmlDrawing9.vml"/><Relationship Id="rId2"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4" Type="http://schemas.openxmlformats.org/officeDocument/2006/relationships/oleObject" Target="../embeddings/oleObject14.bin"/><Relationship Id="rId5" Type="http://schemas.openxmlformats.org/officeDocument/2006/relationships/image" Target="../media/image13.emf"/><Relationship Id="rId1" Type="http://schemas.openxmlformats.org/officeDocument/2006/relationships/vmlDrawing" Target="../drawings/vmlDrawing10.vml"/><Relationship Id="rId2"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4" Type="http://schemas.openxmlformats.org/officeDocument/2006/relationships/oleObject" Target="../embeddings/oleObject15.bin"/><Relationship Id="rId5" Type="http://schemas.openxmlformats.org/officeDocument/2006/relationships/image" Target="../media/image14.emf"/><Relationship Id="rId6" Type="http://schemas.openxmlformats.org/officeDocument/2006/relationships/oleObject" Target="../embeddings/oleObject16.bin"/><Relationship Id="rId7" Type="http://schemas.openxmlformats.org/officeDocument/2006/relationships/image" Target="../media/image15.emf"/><Relationship Id="rId1" Type="http://schemas.openxmlformats.org/officeDocument/2006/relationships/vmlDrawing" Target="../drawings/vmlDrawing11.vml"/><Relationship Id="rId2"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4.bin"/><Relationship Id="rId5" Type="http://schemas.openxmlformats.org/officeDocument/2006/relationships/image" Target="../media/image5.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6221" y="660400"/>
            <a:ext cx="7772400" cy="1470025"/>
          </a:xfrm>
        </p:spPr>
        <p:txBody>
          <a:bodyPr/>
          <a:lstStyle/>
          <a:p>
            <a:r>
              <a:rPr lang="en-US" dirty="0" smtClean="0"/>
              <a:t>Electricity and Magnetism II</a:t>
            </a:r>
            <a:endParaRPr lang="en-US" dirty="0"/>
          </a:p>
        </p:txBody>
      </p:sp>
      <p:sp>
        <p:nvSpPr>
          <p:cNvPr id="3" name="Subtitle 2"/>
          <p:cNvSpPr>
            <a:spLocks noGrp="1"/>
          </p:cNvSpPr>
          <p:nvPr>
            <p:ph type="subTitle" idx="1"/>
          </p:nvPr>
        </p:nvSpPr>
        <p:spPr>
          <a:xfrm>
            <a:off x="1371600" y="2642937"/>
            <a:ext cx="6705600" cy="1752600"/>
          </a:xfrm>
        </p:spPr>
        <p:txBody>
          <a:bodyPr/>
          <a:lstStyle/>
          <a:p>
            <a:r>
              <a:rPr lang="en-US" dirty="0" smtClean="0"/>
              <a:t>Griffiths Chapter 8 Conservation Laws</a:t>
            </a:r>
          </a:p>
          <a:p>
            <a:r>
              <a:rPr lang="en-US" dirty="0" smtClean="0"/>
              <a:t>Clicker Questions</a:t>
            </a:r>
            <a:endParaRPr lang="en-US" dirty="0"/>
          </a:p>
        </p:txBody>
      </p:sp>
      <p:pic>
        <p:nvPicPr>
          <p:cNvPr id="4" name="Picture 3" descr="by-nc-sa.png"/>
          <p:cNvPicPr>
            <a:picLocks noChangeAspect="1"/>
          </p:cNvPicPr>
          <p:nvPr/>
        </p:nvPicPr>
        <p:blipFill>
          <a:blip r:embed="rId2"/>
          <a:stretch>
            <a:fillRect/>
          </a:stretch>
        </p:blipFill>
        <p:spPr>
          <a:xfrm>
            <a:off x="7772400" y="5992812"/>
            <a:ext cx="1228725" cy="428625"/>
          </a:xfrm>
          <a:prstGeom prst="rect">
            <a:avLst/>
          </a:prstGeom>
        </p:spPr>
      </p:pic>
      <p:sp>
        <p:nvSpPr>
          <p:cNvPr id="5" name="Text Box 8"/>
          <p:cNvSpPr txBox="1">
            <a:spLocks noChangeArrowheads="1"/>
          </p:cNvSpPr>
          <p:nvPr/>
        </p:nvSpPr>
        <p:spPr bwMode="auto">
          <a:xfrm>
            <a:off x="0" y="0"/>
            <a:ext cx="314559" cy="215444"/>
          </a:xfrm>
          <a:prstGeom prst="rect">
            <a:avLst/>
          </a:prstGeom>
          <a:noFill/>
          <a:ln w="9525">
            <a:noFill/>
            <a:miter lim="800000"/>
            <a:headEnd/>
            <a:tailEnd/>
          </a:ln>
        </p:spPr>
        <p:txBody>
          <a:bodyPr wrap="none">
            <a:prstTxWarp prst="textNoShape">
              <a:avLst/>
            </a:prstTxWarp>
            <a:spAutoFit/>
          </a:bodyPr>
          <a:lstStyle/>
          <a:p>
            <a:r>
              <a:rPr lang="en-US" sz="800" dirty="0" smtClean="0"/>
              <a:t>8.1</a:t>
            </a:r>
            <a:endParaRPr lang="en-US" sz="800" dirty="0"/>
          </a:p>
        </p:txBody>
      </p:sp>
    </p:spTree>
    <p:extLst>
      <p:ext uri="{BB962C8B-B14F-4D97-AF65-F5344CB8AC3E}">
        <p14:creationId xmlns:p14="http://schemas.microsoft.com/office/powerpoint/2010/main" val="3920600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8393" y="1058440"/>
            <a:ext cx="5102075" cy="3693319"/>
          </a:xfrm>
          <a:prstGeom prst="rect">
            <a:avLst/>
          </a:prstGeom>
          <a:noFill/>
        </p:spPr>
        <p:txBody>
          <a:bodyPr wrap="square" rtlCol="0">
            <a:spAutoFit/>
          </a:bodyPr>
          <a:lstStyle/>
          <a:p>
            <a:r>
              <a:rPr lang="en-US" dirty="0" smtClean="0"/>
              <a:t>Feynman’s Paradox: </a:t>
            </a:r>
          </a:p>
          <a:p>
            <a:r>
              <a:rPr lang="en-US" dirty="0" smtClean="0"/>
              <a:t>Two charged balls are attached to a horizontal ring that can rotate  about a vertical axis without friction.  A solenoid with current I is on the axis.  Initially, everything is at rest.</a:t>
            </a:r>
          </a:p>
          <a:p>
            <a:endParaRPr lang="en-US" dirty="0" smtClean="0"/>
          </a:p>
          <a:p>
            <a:r>
              <a:rPr lang="en-US" dirty="0" smtClean="0"/>
              <a:t>The current in the solenoid is turned off.  </a:t>
            </a:r>
          </a:p>
          <a:p>
            <a:r>
              <a:rPr lang="en-US" dirty="0" smtClean="0"/>
              <a:t>What happens to the charges?  </a:t>
            </a:r>
          </a:p>
          <a:p>
            <a:endParaRPr lang="en-US" dirty="0" smtClean="0"/>
          </a:p>
          <a:p>
            <a:pPr marL="342900" indent="-342900">
              <a:buAutoNum type="alphaUcParenR"/>
            </a:pPr>
            <a:r>
              <a:rPr lang="en-US" dirty="0" smtClean="0"/>
              <a:t>They remain at rest</a:t>
            </a:r>
          </a:p>
          <a:p>
            <a:pPr marL="342900" indent="-342900">
              <a:buAutoNum type="alphaUcParenR"/>
            </a:pPr>
            <a:r>
              <a:rPr lang="en-US" dirty="0" smtClean="0"/>
              <a:t>They rotate CW. </a:t>
            </a:r>
          </a:p>
          <a:p>
            <a:pPr marL="342900" indent="-342900">
              <a:buAutoNum type="alphaUcParenR"/>
            </a:pPr>
            <a:r>
              <a:rPr lang="en-US" dirty="0" smtClean="0"/>
              <a:t>They rotate CCW. </a:t>
            </a:r>
          </a:p>
          <a:p>
            <a:endParaRPr lang="en-US" dirty="0"/>
          </a:p>
        </p:txBody>
      </p:sp>
      <p:grpSp>
        <p:nvGrpSpPr>
          <p:cNvPr id="283650" name="Group 2"/>
          <p:cNvGrpSpPr>
            <a:grpSpLocks noChangeAspect="1"/>
          </p:cNvGrpSpPr>
          <p:nvPr/>
        </p:nvGrpSpPr>
        <p:grpSpPr bwMode="auto">
          <a:xfrm>
            <a:off x="5965154" y="1044776"/>
            <a:ext cx="2112045" cy="4920031"/>
            <a:chOff x="4273" y="4037"/>
            <a:chExt cx="2396" cy="5585"/>
          </a:xfrm>
        </p:grpSpPr>
        <p:grpSp>
          <p:nvGrpSpPr>
            <p:cNvPr id="283652" name="Group 4"/>
            <p:cNvGrpSpPr>
              <a:grpSpLocks/>
            </p:cNvGrpSpPr>
            <p:nvPr/>
          </p:nvGrpSpPr>
          <p:grpSpPr bwMode="auto">
            <a:xfrm rot="5400000">
              <a:off x="2726" y="6625"/>
              <a:ext cx="5464" cy="530"/>
              <a:chOff x="2846" y="6394"/>
              <a:chExt cx="5464" cy="530"/>
            </a:xfrm>
          </p:grpSpPr>
          <p:sp>
            <p:nvSpPr>
              <p:cNvPr id="283653" name="Oval 5"/>
              <p:cNvSpPr>
                <a:spLocks noChangeArrowheads="1"/>
              </p:cNvSpPr>
              <p:nvPr/>
            </p:nvSpPr>
            <p:spPr bwMode="auto">
              <a:xfrm>
                <a:off x="2846" y="6394"/>
                <a:ext cx="560" cy="530"/>
              </a:xfrm>
              <a:prstGeom prst="ellipse">
                <a:avLst/>
              </a:prstGeom>
              <a:solidFill>
                <a:srgbClr val="FFFFFF"/>
              </a:solid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54" name="Arc 6"/>
              <p:cNvSpPr>
                <a:spLocks/>
              </p:cNvSpPr>
              <p:nvPr/>
            </p:nvSpPr>
            <p:spPr bwMode="auto">
              <a:xfrm>
                <a:off x="8014"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55" name="Arc 7"/>
              <p:cNvSpPr>
                <a:spLocks/>
              </p:cNvSpPr>
              <p:nvPr/>
            </p:nvSpPr>
            <p:spPr bwMode="auto">
              <a:xfrm>
                <a:off x="7937" y="6394"/>
                <a:ext cx="294"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56" name="Arc 8"/>
              <p:cNvSpPr>
                <a:spLocks/>
              </p:cNvSpPr>
              <p:nvPr/>
            </p:nvSpPr>
            <p:spPr bwMode="auto">
              <a:xfrm>
                <a:off x="7863"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57" name="Arc 9"/>
              <p:cNvSpPr>
                <a:spLocks/>
              </p:cNvSpPr>
              <p:nvPr/>
            </p:nvSpPr>
            <p:spPr bwMode="auto">
              <a:xfrm>
                <a:off x="7785"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58" name="Arc 10"/>
              <p:cNvSpPr>
                <a:spLocks/>
              </p:cNvSpPr>
              <p:nvPr/>
            </p:nvSpPr>
            <p:spPr bwMode="auto">
              <a:xfrm>
                <a:off x="7707"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59" name="Arc 11"/>
              <p:cNvSpPr>
                <a:spLocks/>
              </p:cNvSpPr>
              <p:nvPr/>
            </p:nvSpPr>
            <p:spPr bwMode="auto">
              <a:xfrm>
                <a:off x="7629"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60" name="Arc 12"/>
              <p:cNvSpPr>
                <a:spLocks/>
              </p:cNvSpPr>
              <p:nvPr/>
            </p:nvSpPr>
            <p:spPr bwMode="auto">
              <a:xfrm>
                <a:off x="7556"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61" name="Arc 13"/>
              <p:cNvSpPr>
                <a:spLocks/>
              </p:cNvSpPr>
              <p:nvPr/>
            </p:nvSpPr>
            <p:spPr bwMode="auto">
              <a:xfrm>
                <a:off x="7478" y="6394"/>
                <a:ext cx="294"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62" name="Arc 14"/>
              <p:cNvSpPr>
                <a:spLocks/>
              </p:cNvSpPr>
              <p:nvPr/>
            </p:nvSpPr>
            <p:spPr bwMode="auto">
              <a:xfrm>
                <a:off x="7400"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63" name="Arc 15"/>
              <p:cNvSpPr>
                <a:spLocks/>
              </p:cNvSpPr>
              <p:nvPr/>
            </p:nvSpPr>
            <p:spPr bwMode="auto">
              <a:xfrm>
                <a:off x="7322"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64" name="Arc 16"/>
              <p:cNvSpPr>
                <a:spLocks/>
              </p:cNvSpPr>
              <p:nvPr/>
            </p:nvSpPr>
            <p:spPr bwMode="auto">
              <a:xfrm>
                <a:off x="7248"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65" name="Arc 17"/>
              <p:cNvSpPr>
                <a:spLocks/>
              </p:cNvSpPr>
              <p:nvPr/>
            </p:nvSpPr>
            <p:spPr bwMode="auto">
              <a:xfrm>
                <a:off x="7171" y="6394"/>
                <a:ext cx="294"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66" name="Arc 18"/>
              <p:cNvSpPr>
                <a:spLocks/>
              </p:cNvSpPr>
              <p:nvPr/>
            </p:nvSpPr>
            <p:spPr bwMode="auto">
              <a:xfrm>
                <a:off x="7093"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67" name="Arc 19"/>
              <p:cNvSpPr>
                <a:spLocks/>
              </p:cNvSpPr>
              <p:nvPr/>
            </p:nvSpPr>
            <p:spPr bwMode="auto">
              <a:xfrm>
                <a:off x="7015"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68" name="Arc 20"/>
              <p:cNvSpPr>
                <a:spLocks/>
              </p:cNvSpPr>
              <p:nvPr/>
            </p:nvSpPr>
            <p:spPr bwMode="auto">
              <a:xfrm>
                <a:off x="6941"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69" name="Arc 21"/>
              <p:cNvSpPr>
                <a:spLocks/>
              </p:cNvSpPr>
              <p:nvPr/>
            </p:nvSpPr>
            <p:spPr bwMode="auto">
              <a:xfrm>
                <a:off x="6863"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70" name="Arc 22"/>
              <p:cNvSpPr>
                <a:spLocks/>
              </p:cNvSpPr>
              <p:nvPr/>
            </p:nvSpPr>
            <p:spPr bwMode="auto">
              <a:xfrm>
                <a:off x="6789"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71" name="Arc 23"/>
              <p:cNvSpPr>
                <a:spLocks/>
              </p:cNvSpPr>
              <p:nvPr/>
            </p:nvSpPr>
            <p:spPr bwMode="auto">
              <a:xfrm>
                <a:off x="6712" y="6394"/>
                <a:ext cx="294"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72" name="Arc 24"/>
              <p:cNvSpPr>
                <a:spLocks/>
              </p:cNvSpPr>
              <p:nvPr/>
            </p:nvSpPr>
            <p:spPr bwMode="auto">
              <a:xfrm>
                <a:off x="6638"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73" name="Arc 25"/>
              <p:cNvSpPr>
                <a:spLocks/>
              </p:cNvSpPr>
              <p:nvPr/>
            </p:nvSpPr>
            <p:spPr bwMode="auto">
              <a:xfrm>
                <a:off x="6560"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74" name="Arc 26"/>
              <p:cNvSpPr>
                <a:spLocks/>
              </p:cNvSpPr>
              <p:nvPr/>
            </p:nvSpPr>
            <p:spPr bwMode="auto">
              <a:xfrm>
                <a:off x="6482"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75" name="Arc 27"/>
              <p:cNvSpPr>
                <a:spLocks/>
              </p:cNvSpPr>
              <p:nvPr/>
            </p:nvSpPr>
            <p:spPr bwMode="auto">
              <a:xfrm>
                <a:off x="6404"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76" name="Arc 28"/>
              <p:cNvSpPr>
                <a:spLocks/>
              </p:cNvSpPr>
              <p:nvPr/>
            </p:nvSpPr>
            <p:spPr bwMode="auto">
              <a:xfrm>
                <a:off x="6331"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77" name="Arc 29"/>
              <p:cNvSpPr>
                <a:spLocks/>
              </p:cNvSpPr>
              <p:nvPr/>
            </p:nvSpPr>
            <p:spPr bwMode="auto">
              <a:xfrm>
                <a:off x="6253" y="6394"/>
                <a:ext cx="294"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78" name="Arc 30"/>
              <p:cNvSpPr>
                <a:spLocks/>
              </p:cNvSpPr>
              <p:nvPr/>
            </p:nvSpPr>
            <p:spPr bwMode="auto">
              <a:xfrm>
                <a:off x="6175"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79" name="Arc 31"/>
              <p:cNvSpPr>
                <a:spLocks/>
              </p:cNvSpPr>
              <p:nvPr/>
            </p:nvSpPr>
            <p:spPr bwMode="auto">
              <a:xfrm>
                <a:off x="6097"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80" name="Arc 32"/>
              <p:cNvSpPr>
                <a:spLocks/>
              </p:cNvSpPr>
              <p:nvPr/>
            </p:nvSpPr>
            <p:spPr bwMode="auto">
              <a:xfrm>
                <a:off x="6023"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81" name="Arc 33"/>
              <p:cNvSpPr>
                <a:spLocks/>
              </p:cNvSpPr>
              <p:nvPr/>
            </p:nvSpPr>
            <p:spPr bwMode="auto">
              <a:xfrm>
                <a:off x="5946" y="6394"/>
                <a:ext cx="294"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82" name="Arc 34"/>
              <p:cNvSpPr>
                <a:spLocks/>
              </p:cNvSpPr>
              <p:nvPr/>
            </p:nvSpPr>
            <p:spPr bwMode="auto">
              <a:xfrm>
                <a:off x="5868"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83" name="Arc 35"/>
              <p:cNvSpPr>
                <a:spLocks/>
              </p:cNvSpPr>
              <p:nvPr/>
            </p:nvSpPr>
            <p:spPr bwMode="auto">
              <a:xfrm>
                <a:off x="5790"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84" name="Arc 36"/>
              <p:cNvSpPr>
                <a:spLocks/>
              </p:cNvSpPr>
              <p:nvPr/>
            </p:nvSpPr>
            <p:spPr bwMode="auto">
              <a:xfrm>
                <a:off x="5716"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85" name="Arc 37"/>
              <p:cNvSpPr>
                <a:spLocks/>
              </p:cNvSpPr>
              <p:nvPr/>
            </p:nvSpPr>
            <p:spPr bwMode="auto">
              <a:xfrm>
                <a:off x="5638"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86" name="Arc 38"/>
              <p:cNvSpPr>
                <a:spLocks/>
              </p:cNvSpPr>
              <p:nvPr/>
            </p:nvSpPr>
            <p:spPr bwMode="auto">
              <a:xfrm>
                <a:off x="5553"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87" name="Arc 39"/>
              <p:cNvSpPr>
                <a:spLocks/>
              </p:cNvSpPr>
              <p:nvPr/>
            </p:nvSpPr>
            <p:spPr bwMode="auto">
              <a:xfrm>
                <a:off x="5475"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88" name="Arc 40"/>
              <p:cNvSpPr>
                <a:spLocks/>
              </p:cNvSpPr>
              <p:nvPr/>
            </p:nvSpPr>
            <p:spPr bwMode="auto">
              <a:xfrm>
                <a:off x="5401"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89" name="Arc 41"/>
              <p:cNvSpPr>
                <a:spLocks/>
              </p:cNvSpPr>
              <p:nvPr/>
            </p:nvSpPr>
            <p:spPr bwMode="auto">
              <a:xfrm>
                <a:off x="5323"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90" name="Arc 42"/>
              <p:cNvSpPr>
                <a:spLocks/>
              </p:cNvSpPr>
              <p:nvPr/>
            </p:nvSpPr>
            <p:spPr bwMode="auto">
              <a:xfrm>
                <a:off x="5245"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91" name="Arc 43"/>
              <p:cNvSpPr>
                <a:spLocks/>
              </p:cNvSpPr>
              <p:nvPr/>
            </p:nvSpPr>
            <p:spPr bwMode="auto">
              <a:xfrm>
                <a:off x="5168" y="6394"/>
                <a:ext cx="294"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92" name="Arc 44"/>
              <p:cNvSpPr>
                <a:spLocks/>
              </p:cNvSpPr>
              <p:nvPr/>
            </p:nvSpPr>
            <p:spPr bwMode="auto">
              <a:xfrm>
                <a:off x="5094"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93" name="Arc 45"/>
              <p:cNvSpPr>
                <a:spLocks/>
              </p:cNvSpPr>
              <p:nvPr/>
            </p:nvSpPr>
            <p:spPr bwMode="auto">
              <a:xfrm>
                <a:off x="5016"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94" name="Arc 46"/>
              <p:cNvSpPr>
                <a:spLocks/>
              </p:cNvSpPr>
              <p:nvPr/>
            </p:nvSpPr>
            <p:spPr bwMode="auto">
              <a:xfrm>
                <a:off x="4938"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95" name="Arc 47"/>
              <p:cNvSpPr>
                <a:spLocks/>
              </p:cNvSpPr>
              <p:nvPr/>
            </p:nvSpPr>
            <p:spPr bwMode="auto">
              <a:xfrm>
                <a:off x="4860"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96" name="Arc 48"/>
              <p:cNvSpPr>
                <a:spLocks/>
              </p:cNvSpPr>
              <p:nvPr/>
            </p:nvSpPr>
            <p:spPr bwMode="auto">
              <a:xfrm>
                <a:off x="4787"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97" name="Arc 49"/>
              <p:cNvSpPr>
                <a:spLocks/>
              </p:cNvSpPr>
              <p:nvPr/>
            </p:nvSpPr>
            <p:spPr bwMode="auto">
              <a:xfrm>
                <a:off x="4709" y="6394"/>
                <a:ext cx="294"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98" name="Arc 50"/>
              <p:cNvSpPr>
                <a:spLocks/>
              </p:cNvSpPr>
              <p:nvPr/>
            </p:nvSpPr>
            <p:spPr bwMode="auto">
              <a:xfrm>
                <a:off x="4631"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99" name="Arc 51"/>
              <p:cNvSpPr>
                <a:spLocks/>
              </p:cNvSpPr>
              <p:nvPr/>
            </p:nvSpPr>
            <p:spPr bwMode="auto">
              <a:xfrm>
                <a:off x="4553"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00" name="Arc 52"/>
              <p:cNvSpPr>
                <a:spLocks/>
              </p:cNvSpPr>
              <p:nvPr/>
            </p:nvSpPr>
            <p:spPr bwMode="auto">
              <a:xfrm>
                <a:off x="4479"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01" name="Arc 53"/>
              <p:cNvSpPr>
                <a:spLocks/>
              </p:cNvSpPr>
              <p:nvPr/>
            </p:nvSpPr>
            <p:spPr bwMode="auto">
              <a:xfrm>
                <a:off x="4402" y="6394"/>
                <a:ext cx="294"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02" name="Arc 54"/>
              <p:cNvSpPr>
                <a:spLocks/>
              </p:cNvSpPr>
              <p:nvPr/>
            </p:nvSpPr>
            <p:spPr bwMode="auto">
              <a:xfrm>
                <a:off x="4328"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03" name="Arc 55"/>
              <p:cNvSpPr>
                <a:spLocks/>
              </p:cNvSpPr>
              <p:nvPr/>
            </p:nvSpPr>
            <p:spPr bwMode="auto">
              <a:xfrm>
                <a:off x="4250"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04" name="Arc 56"/>
              <p:cNvSpPr>
                <a:spLocks/>
              </p:cNvSpPr>
              <p:nvPr/>
            </p:nvSpPr>
            <p:spPr bwMode="auto">
              <a:xfrm>
                <a:off x="4176"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05" name="Arc 57"/>
              <p:cNvSpPr>
                <a:spLocks/>
              </p:cNvSpPr>
              <p:nvPr/>
            </p:nvSpPr>
            <p:spPr bwMode="auto">
              <a:xfrm>
                <a:off x="4098"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06" name="Arc 58"/>
              <p:cNvSpPr>
                <a:spLocks/>
              </p:cNvSpPr>
              <p:nvPr/>
            </p:nvSpPr>
            <p:spPr bwMode="auto">
              <a:xfrm>
                <a:off x="4020"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07" name="Arc 59"/>
              <p:cNvSpPr>
                <a:spLocks/>
              </p:cNvSpPr>
              <p:nvPr/>
            </p:nvSpPr>
            <p:spPr bwMode="auto">
              <a:xfrm>
                <a:off x="3943" y="6394"/>
                <a:ext cx="294"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08" name="Arc 60"/>
              <p:cNvSpPr>
                <a:spLocks/>
              </p:cNvSpPr>
              <p:nvPr/>
            </p:nvSpPr>
            <p:spPr bwMode="auto">
              <a:xfrm>
                <a:off x="3869"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09" name="Arc 61"/>
              <p:cNvSpPr>
                <a:spLocks/>
              </p:cNvSpPr>
              <p:nvPr/>
            </p:nvSpPr>
            <p:spPr bwMode="auto">
              <a:xfrm>
                <a:off x="3791"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10" name="Arc 62"/>
              <p:cNvSpPr>
                <a:spLocks/>
              </p:cNvSpPr>
              <p:nvPr/>
            </p:nvSpPr>
            <p:spPr bwMode="auto">
              <a:xfrm>
                <a:off x="3713"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11" name="Arc 63"/>
              <p:cNvSpPr>
                <a:spLocks/>
              </p:cNvSpPr>
              <p:nvPr/>
            </p:nvSpPr>
            <p:spPr bwMode="auto">
              <a:xfrm>
                <a:off x="3635"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12" name="Arc 64"/>
              <p:cNvSpPr>
                <a:spLocks/>
              </p:cNvSpPr>
              <p:nvPr/>
            </p:nvSpPr>
            <p:spPr bwMode="auto">
              <a:xfrm>
                <a:off x="3562"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13" name="Arc 65"/>
              <p:cNvSpPr>
                <a:spLocks/>
              </p:cNvSpPr>
              <p:nvPr/>
            </p:nvSpPr>
            <p:spPr bwMode="auto">
              <a:xfrm>
                <a:off x="3484" y="6394"/>
                <a:ext cx="294"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14" name="Arc 66"/>
              <p:cNvSpPr>
                <a:spLocks/>
              </p:cNvSpPr>
              <p:nvPr/>
            </p:nvSpPr>
            <p:spPr bwMode="auto">
              <a:xfrm>
                <a:off x="3406"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15" name="Arc 67"/>
              <p:cNvSpPr>
                <a:spLocks/>
              </p:cNvSpPr>
              <p:nvPr/>
            </p:nvSpPr>
            <p:spPr bwMode="auto">
              <a:xfrm>
                <a:off x="3328"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16" name="Arc 68"/>
              <p:cNvSpPr>
                <a:spLocks/>
              </p:cNvSpPr>
              <p:nvPr/>
            </p:nvSpPr>
            <p:spPr bwMode="auto">
              <a:xfrm>
                <a:off x="3254"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17" name="Arc 69"/>
              <p:cNvSpPr>
                <a:spLocks/>
              </p:cNvSpPr>
              <p:nvPr/>
            </p:nvSpPr>
            <p:spPr bwMode="auto">
              <a:xfrm>
                <a:off x="3177" y="6394"/>
                <a:ext cx="294"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83718" name="Text Box 70"/>
            <p:cNvSpPr txBox="1">
              <a:spLocks noChangeArrowheads="1"/>
            </p:cNvSpPr>
            <p:nvPr/>
          </p:nvSpPr>
          <p:spPr bwMode="auto">
            <a:xfrm>
              <a:off x="5784" y="5321"/>
              <a:ext cx="514" cy="28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n, I</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83720" name="AutoShape 72"/>
            <p:cNvCxnSpPr>
              <a:cxnSpLocks noChangeShapeType="1"/>
              <a:endCxn id="283732" idx="1"/>
            </p:cNvCxnSpPr>
            <p:nvPr/>
          </p:nvCxnSpPr>
          <p:spPr bwMode="auto">
            <a:xfrm>
              <a:off x="5494" y="6623"/>
              <a:ext cx="738" cy="265"/>
            </a:xfrm>
            <a:prstGeom prst="straightConnector1">
              <a:avLst/>
            </a:prstGeom>
            <a:noFill/>
            <a:ln w="9525">
              <a:solidFill>
                <a:srgbClr val="000000"/>
              </a:solidFill>
              <a:round/>
              <a:headEnd/>
              <a:tailEnd type="triangle" w="med" len="med"/>
            </a:ln>
          </p:spPr>
        </p:cxnSp>
        <p:sp>
          <p:nvSpPr>
            <p:cNvPr id="283721" name="Text Box 73"/>
            <p:cNvSpPr txBox="1">
              <a:spLocks noChangeArrowheads="1"/>
            </p:cNvSpPr>
            <p:nvPr/>
          </p:nvSpPr>
          <p:spPr bwMode="auto">
            <a:xfrm>
              <a:off x="4273" y="6199"/>
              <a:ext cx="404" cy="28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cs typeface="Arial" pitchFamily="34" charset="0"/>
                </a:rPr>
                <a:t>Q</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283722" name="Rectangle 74"/>
            <p:cNvSpPr>
              <a:spLocks noChangeArrowheads="1"/>
            </p:cNvSpPr>
            <p:nvPr/>
          </p:nvSpPr>
          <p:spPr bwMode="auto">
            <a:xfrm>
              <a:off x="5170" y="7126"/>
              <a:ext cx="590" cy="7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83723" name="Group 75"/>
            <p:cNvGrpSpPr>
              <a:grpSpLocks/>
            </p:cNvGrpSpPr>
            <p:nvPr/>
          </p:nvGrpSpPr>
          <p:grpSpPr bwMode="auto">
            <a:xfrm>
              <a:off x="4481" y="6250"/>
              <a:ext cx="1982" cy="958"/>
              <a:chOff x="4481" y="6250"/>
              <a:chExt cx="1982" cy="958"/>
            </a:xfrm>
          </p:grpSpPr>
          <p:sp>
            <p:nvSpPr>
              <p:cNvPr id="283724" name="Arc 76"/>
              <p:cNvSpPr>
                <a:spLocks/>
              </p:cNvSpPr>
              <p:nvPr/>
            </p:nvSpPr>
            <p:spPr bwMode="auto">
              <a:xfrm flipH="1">
                <a:off x="4481" y="6250"/>
                <a:ext cx="1982" cy="958"/>
              </a:xfrm>
              <a:custGeom>
                <a:avLst/>
                <a:gdLst>
                  <a:gd name="G0" fmla="+- 21600 0 0"/>
                  <a:gd name="G1" fmla="+- 20082 0 0"/>
                  <a:gd name="G2" fmla="+- 21600 0 0"/>
                  <a:gd name="T0" fmla="*/ 29890 w 43200"/>
                  <a:gd name="T1" fmla="*/ 136 h 41682"/>
                  <a:gd name="T2" fmla="*/ 13646 w 43200"/>
                  <a:gd name="T3" fmla="*/ 0 h 41682"/>
                  <a:gd name="T4" fmla="*/ 21600 w 43200"/>
                  <a:gd name="T5" fmla="*/ 20082 h 41682"/>
                </a:gdLst>
                <a:ahLst/>
                <a:cxnLst>
                  <a:cxn ang="0">
                    <a:pos x="T0" y="T1"/>
                  </a:cxn>
                  <a:cxn ang="0">
                    <a:pos x="T2" y="T3"/>
                  </a:cxn>
                  <a:cxn ang="0">
                    <a:pos x="T4" y="T5"/>
                  </a:cxn>
                </a:cxnLst>
                <a:rect l="0" t="0" r="r" b="b"/>
                <a:pathLst>
                  <a:path w="43200" h="41682" fill="none" extrusionOk="0">
                    <a:moveTo>
                      <a:pt x="29889" y="136"/>
                    </a:moveTo>
                    <a:cubicBezTo>
                      <a:pt x="37948" y="3485"/>
                      <a:pt x="43200" y="11355"/>
                      <a:pt x="43200" y="20082"/>
                    </a:cubicBezTo>
                    <a:cubicBezTo>
                      <a:pt x="43200" y="32011"/>
                      <a:pt x="33529" y="41682"/>
                      <a:pt x="21600" y="41682"/>
                    </a:cubicBezTo>
                    <a:cubicBezTo>
                      <a:pt x="9670" y="41682"/>
                      <a:pt x="0" y="32011"/>
                      <a:pt x="0" y="20082"/>
                    </a:cubicBezTo>
                    <a:cubicBezTo>
                      <a:pt x="-1" y="11222"/>
                      <a:pt x="5409" y="3262"/>
                      <a:pt x="13645" y="-1"/>
                    </a:cubicBezTo>
                  </a:path>
                  <a:path w="43200" h="41682" stroke="0" extrusionOk="0">
                    <a:moveTo>
                      <a:pt x="29889" y="136"/>
                    </a:moveTo>
                    <a:cubicBezTo>
                      <a:pt x="37948" y="3485"/>
                      <a:pt x="43200" y="11355"/>
                      <a:pt x="43200" y="20082"/>
                    </a:cubicBezTo>
                    <a:cubicBezTo>
                      <a:pt x="43200" y="32011"/>
                      <a:pt x="33529" y="41682"/>
                      <a:pt x="21600" y="41682"/>
                    </a:cubicBezTo>
                    <a:cubicBezTo>
                      <a:pt x="9670" y="41682"/>
                      <a:pt x="0" y="32011"/>
                      <a:pt x="0" y="20082"/>
                    </a:cubicBezTo>
                    <a:cubicBezTo>
                      <a:pt x="-1" y="11222"/>
                      <a:pt x="5409" y="3262"/>
                      <a:pt x="13645" y="-1"/>
                    </a:cubicBezTo>
                    <a:lnTo>
                      <a:pt x="21600" y="20082"/>
                    </a:lnTo>
                    <a:close/>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25" name="Arc 77"/>
              <p:cNvSpPr>
                <a:spLocks/>
              </p:cNvSpPr>
              <p:nvPr/>
            </p:nvSpPr>
            <p:spPr bwMode="auto">
              <a:xfrm flipH="1">
                <a:off x="4561" y="6315"/>
                <a:ext cx="1818" cy="811"/>
              </a:xfrm>
              <a:custGeom>
                <a:avLst/>
                <a:gdLst>
                  <a:gd name="G0" fmla="+- 21600 0 0"/>
                  <a:gd name="G1" fmla="+- 20082 0 0"/>
                  <a:gd name="G2" fmla="+- 21600 0 0"/>
                  <a:gd name="T0" fmla="*/ 29890 w 43200"/>
                  <a:gd name="T1" fmla="*/ 136 h 41682"/>
                  <a:gd name="T2" fmla="*/ 13646 w 43200"/>
                  <a:gd name="T3" fmla="*/ 0 h 41682"/>
                  <a:gd name="T4" fmla="*/ 21600 w 43200"/>
                  <a:gd name="T5" fmla="*/ 20082 h 41682"/>
                </a:gdLst>
                <a:ahLst/>
                <a:cxnLst>
                  <a:cxn ang="0">
                    <a:pos x="T0" y="T1"/>
                  </a:cxn>
                  <a:cxn ang="0">
                    <a:pos x="T2" y="T3"/>
                  </a:cxn>
                  <a:cxn ang="0">
                    <a:pos x="T4" y="T5"/>
                  </a:cxn>
                </a:cxnLst>
                <a:rect l="0" t="0" r="r" b="b"/>
                <a:pathLst>
                  <a:path w="43200" h="41682" fill="none" extrusionOk="0">
                    <a:moveTo>
                      <a:pt x="29889" y="136"/>
                    </a:moveTo>
                    <a:cubicBezTo>
                      <a:pt x="37948" y="3485"/>
                      <a:pt x="43200" y="11355"/>
                      <a:pt x="43200" y="20082"/>
                    </a:cubicBezTo>
                    <a:cubicBezTo>
                      <a:pt x="43200" y="32011"/>
                      <a:pt x="33529" y="41682"/>
                      <a:pt x="21600" y="41682"/>
                    </a:cubicBezTo>
                    <a:cubicBezTo>
                      <a:pt x="9670" y="41682"/>
                      <a:pt x="0" y="32011"/>
                      <a:pt x="0" y="20082"/>
                    </a:cubicBezTo>
                    <a:cubicBezTo>
                      <a:pt x="-1" y="11222"/>
                      <a:pt x="5409" y="3262"/>
                      <a:pt x="13645" y="-1"/>
                    </a:cubicBezTo>
                  </a:path>
                  <a:path w="43200" h="41682" stroke="0" extrusionOk="0">
                    <a:moveTo>
                      <a:pt x="29889" y="136"/>
                    </a:moveTo>
                    <a:cubicBezTo>
                      <a:pt x="37948" y="3485"/>
                      <a:pt x="43200" y="11355"/>
                      <a:pt x="43200" y="20082"/>
                    </a:cubicBezTo>
                    <a:cubicBezTo>
                      <a:pt x="43200" y="32011"/>
                      <a:pt x="33529" y="41682"/>
                      <a:pt x="21600" y="41682"/>
                    </a:cubicBezTo>
                    <a:cubicBezTo>
                      <a:pt x="9670" y="41682"/>
                      <a:pt x="0" y="32011"/>
                      <a:pt x="0" y="20082"/>
                    </a:cubicBezTo>
                    <a:cubicBezTo>
                      <a:pt x="-1" y="11222"/>
                      <a:pt x="5409" y="3262"/>
                      <a:pt x="13645" y="-1"/>
                    </a:cubicBezTo>
                    <a:lnTo>
                      <a:pt x="21600" y="20082"/>
                    </a:lnTo>
                    <a:close/>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83726" name="Text Box 78"/>
            <p:cNvSpPr txBox="1">
              <a:spLocks noChangeArrowheads="1"/>
            </p:cNvSpPr>
            <p:nvPr/>
          </p:nvSpPr>
          <p:spPr bwMode="auto">
            <a:xfrm>
              <a:off x="6379" y="7043"/>
              <a:ext cx="290" cy="28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cs typeface="Arial" pitchFamily="34" charset="0"/>
                </a:rPr>
                <a:t>Q</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83727" name="Group 79"/>
            <p:cNvGrpSpPr>
              <a:grpSpLocks/>
            </p:cNvGrpSpPr>
            <p:nvPr/>
          </p:nvGrpSpPr>
          <p:grpSpPr bwMode="auto">
            <a:xfrm>
              <a:off x="4587" y="6226"/>
              <a:ext cx="327" cy="262"/>
              <a:chOff x="4587" y="6226"/>
              <a:chExt cx="327" cy="262"/>
            </a:xfrm>
          </p:grpSpPr>
          <p:sp>
            <p:nvSpPr>
              <p:cNvPr id="283728" name="Oval 80"/>
              <p:cNvSpPr>
                <a:spLocks noChangeArrowheads="1"/>
              </p:cNvSpPr>
              <p:nvPr/>
            </p:nvSpPr>
            <p:spPr bwMode="auto">
              <a:xfrm>
                <a:off x="4587" y="6236"/>
                <a:ext cx="262" cy="24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29" name="Text Box 81"/>
              <p:cNvSpPr txBox="1">
                <a:spLocks noChangeArrowheads="1"/>
              </p:cNvSpPr>
              <p:nvPr/>
            </p:nvSpPr>
            <p:spPr bwMode="auto">
              <a:xfrm>
                <a:off x="4637" y="6226"/>
                <a:ext cx="277" cy="2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Arial"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83730" name="Group 82"/>
            <p:cNvGrpSpPr>
              <a:grpSpLocks/>
            </p:cNvGrpSpPr>
            <p:nvPr/>
          </p:nvGrpSpPr>
          <p:grpSpPr bwMode="auto">
            <a:xfrm>
              <a:off x="6182" y="6757"/>
              <a:ext cx="327" cy="262"/>
              <a:chOff x="4587" y="6226"/>
              <a:chExt cx="327" cy="262"/>
            </a:xfrm>
          </p:grpSpPr>
          <p:sp>
            <p:nvSpPr>
              <p:cNvPr id="283731" name="Oval 83"/>
              <p:cNvSpPr>
                <a:spLocks noChangeArrowheads="1"/>
              </p:cNvSpPr>
              <p:nvPr/>
            </p:nvSpPr>
            <p:spPr bwMode="auto">
              <a:xfrm>
                <a:off x="4587" y="6236"/>
                <a:ext cx="262" cy="24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32" name="Text Box 84"/>
              <p:cNvSpPr txBox="1">
                <a:spLocks noChangeArrowheads="1"/>
              </p:cNvSpPr>
              <p:nvPr/>
            </p:nvSpPr>
            <p:spPr bwMode="auto">
              <a:xfrm>
                <a:off x="4637" y="6226"/>
                <a:ext cx="277" cy="2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Arial"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83733" name="Text Box 85"/>
            <p:cNvSpPr txBox="1">
              <a:spLocks noChangeArrowheads="1"/>
            </p:cNvSpPr>
            <p:nvPr/>
          </p:nvSpPr>
          <p:spPr bwMode="auto">
            <a:xfrm>
              <a:off x="5723" y="4037"/>
              <a:ext cx="355" cy="28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B</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83734" name="Text Box 86"/>
            <p:cNvSpPr txBox="1">
              <a:spLocks noChangeArrowheads="1"/>
            </p:cNvSpPr>
            <p:nvPr/>
          </p:nvSpPr>
          <p:spPr bwMode="auto">
            <a:xfrm>
              <a:off x="5827" y="6506"/>
              <a:ext cx="355" cy="28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R</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88" name="Arc 87"/>
          <p:cNvSpPr/>
          <p:nvPr/>
        </p:nvSpPr>
        <p:spPr>
          <a:xfrm>
            <a:off x="6133958" y="3275308"/>
            <a:ext cx="1499411" cy="674798"/>
          </a:xfrm>
          <a:prstGeom prst="arc">
            <a:avLst>
              <a:gd name="adj1" fmla="val 6799435"/>
              <a:gd name="adj2" fmla="val 10950177"/>
            </a:avLst>
          </a:prstGeom>
          <a:noFill/>
          <a:ln>
            <a:solidFill>
              <a:schemeClr val="tx1"/>
            </a:solidFill>
            <a:headEnd type="triangle" w="lg" len="lg"/>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9" name="TextBox 88"/>
          <p:cNvSpPr txBox="1"/>
          <p:nvPr/>
        </p:nvSpPr>
        <p:spPr>
          <a:xfrm>
            <a:off x="5880468" y="3371661"/>
            <a:ext cx="338554" cy="369332"/>
          </a:xfrm>
          <a:prstGeom prst="rect">
            <a:avLst/>
          </a:prstGeom>
          <a:noFill/>
        </p:spPr>
        <p:txBody>
          <a:bodyPr wrap="none" rtlCol="0">
            <a:spAutoFit/>
          </a:bodyPr>
          <a:lstStyle/>
          <a:p>
            <a:r>
              <a:rPr lang="en-US" dirty="0" smtClean="0"/>
              <a:t>B</a:t>
            </a:r>
            <a:endParaRPr lang="en-US" dirty="0"/>
          </a:p>
        </p:txBody>
      </p:sp>
      <p:sp>
        <p:nvSpPr>
          <p:cNvPr id="90" name="TextBox 89"/>
          <p:cNvSpPr txBox="1"/>
          <p:nvPr/>
        </p:nvSpPr>
        <p:spPr>
          <a:xfrm>
            <a:off x="6430422" y="3940415"/>
            <a:ext cx="351378" cy="369332"/>
          </a:xfrm>
          <a:prstGeom prst="rect">
            <a:avLst/>
          </a:prstGeom>
          <a:noFill/>
        </p:spPr>
        <p:txBody>
          <a:bodyPr wrap="none" rtlCol="0">
            <a:spAutoFit/>
          </a:bodyPr>
          <a:lstStyle/>
          <a:p>
            <a:r>
              <a:rPr lang="en-US" dirty="0" smtClean="0"/>
              <a:t>C</a:t>
            </a:r>
            <a:endParaRPr lang="en-US" dirty="0"/>
          </a:p>
        </p:txBody>
      </p:sp>
      <p:sp>
        <p:nvSpPr>
          <p:cNvPr id="91" name="TextBox 90"/>
          <p:cNvSpPr txBox="1"/>
          <p:nvPr/>
        </p:nvSpPr>
        <p:spPr>
          <a:xfrm>
            <a:off x="778393" y="4654251"/>
            <a:ext cx="4466422" cy="2031325"/>
          </a:xfrm>
          <a:prstGeom prst="rect">
            <a:avLst/>
          </a:prstGeom>
          <a:noFill/>
        </p:spPr>
        <p:txBody>
          <a:bodyPr wrap="square" rtlCol="0">
            <a:spAutoFit/>
          </a:bodyPr>
          <a:lstStyle/>
          <a:p>
            <a:r>
              <a:rPr lang="en-US" dirty="0" smtClean="0"/>
              <a:t>Does this device violate Conservation of Angular Momentum?</a:t>
            </a:r>
          </a:p>
          <a:p>
            <a:pPr marL="342900" indent="-342900">
              <a:buAutoNum type="alphaUcParenR"/>
            </a:pPr>
            <a:r>
              <a:rPr lang="en-US" dirty="0" smtClean="0"/>
              <a:t>Yes</a:t>
            </a:r>
          </a:p>
          <a:p>
            <a:pPr marL="342900" indent="-342900">
              <a:buAutoNum type="alphaUcParenR"/>
            </a:pPr>
            <a:r>
              <a:rPr lang="en-US" dirty="0" smtClean="0"/>
              <a:t>No</a:t>
            </a:r>
          </a:p>
          <a:p>
            <a:pPr marL="342900" indent="-342900">
              <a:buAutoNum type="alphaUcParenR"/>
            </a:pPr>
            <a:r>
              <a:rPr lang="en-US" dirty="0" smtClean="0"/>
              <a:t>Neither, Cons of </a:t>
            </a:r>
            <a:r>
              <a:rPr lang="en-US" dirty="0" err="1" smtClean="0"/>
              <a:t>Ang</a:t>
            </a:r>
            <a:r>
              <a:rPr lang="en-US" dirty="0" smtClean="0"/>
              <a:t> Mom does not apply in this case.</a:t>
            </a:r>
          </a:p>
          <a:p>
            <a:pPr marL="342900" indent="-342900">
              <a:buAutoNum type="alphaUcParenR"/>
            </a:pPr>
            <a:endParaRPr lang="en-US" dirty="0"/>
          </a:p>
        </p:txBody>
      </p:sp>
      <p:cxnSp>
        <p:nvCxnSpPr>
          <p:cNvPr id="93" name="Straight Arrow Connector 92"/>
          <p:cNvCxnSpPr/>
          <p:nvPr/>
        </p:nvCxnSpPr>
        <p:spPr>
          <a:xfrm rot="5400000" flipH="1" flipV="1">
            <a:off x="6729462" y="1094857"/>
            <a:ext cx="604761"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96" name="Arc 95"/>
          <p:cNvSpPr/>
          <p:nvPr/>
        </p:nvSpPr>
        <p:spPr>
          <a:xfrm>
            <a:off x="6612341" y="4615213"/>
            <a:ext cx="837413" cy="466016"/>
          </a:xfrm>
          <a:prstGeom prst="arc">
            <a:avLst>
              <a:gd name="adj1" fmla="val 19670262"/>
              <a:gd name="adj2" fmla="val 7247934"/>
            </a:avLst>
          </a:prstGeom>
          <a:noFill/>
          <a:ln>
            <a:solidFill>
              <a:schemeClr val="tx1"/>
            </a:solidFill>
            <a:headEnd type="triangle"/>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7" name="Text Box 78"/>
          <p:cNvSpPr txBox="1">
            <a:spLocks noChangeArrowheads="1"/>
          </p:cNvSpPr>
          <p:nvPr/>
        </p:nvSpPr>
        <p:spPr bwMode="auto">
          <a:xfrm>
            <a:off x="7494536" y="4786557"/>
            <a:ext cx="255631" cy="3268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cs typeface="Arial" pitchFamily="34" charset="0"/>
              </a:rPr>
              <a:t>I</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94" name="Oval 93"/>
          <p:cNvSpPr/>
          <p:nvPr/>
        </p:nvSpPr>
        <p:spPr>
          <a:xfrm>
            <a:off x="609600" y="5502315"/>
            <a:ext cx="1250251" cy="310788"/>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Oval 94"/>
          <p:cNvSpPr/>
          <p:nvPr/>
        </p:nvSpPr>
        <p:spPr>
          <a:xfrm>
            <a:off x="778392" y="3775932"/>
            <a:ext cx="2193407" cy="415068"/>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8.10</a:t>
            </a:r>
            <a:endParaRPr lang="en-US" sz="800" dirty="0"/>
          </a:p>
        </p:txBody>
      </p:sp>
    </p:spTree>
    <p:extLst>
      <p:ext uri="{BB962C8B-B14F-4D97-AF65-F5344CB8AC3E}">
        <p14:creationId xmlns:p14="http://schemas.microsoft.com/office/powerpoint/2010/main" val="1312532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9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4360010" y="5205370"/>
            <a:ext cx="1447800" cy="1588"/>
          </a:xfrm>
          <a:prstGeom prst="line">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cxnSp>
      <p:cxnSp>
        <p:nvCxnSpPr>
          <p:cNvPr id="3" name="Straight Connector 2"/>
          <p:cNvCxnSpPr/>
          <p:nvPr/>
        </p:nvCxnSpPr>
        <p:spPr>
          <a:xfrm rot="5400000" flipH="1" flipV="1">
            <a:off x="5983373" y="3701804"/>
            <a:ext cx="1448594" cy="794"/>
          </a:xfrm>
          <a:prstGeom prst="line">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5251247" y="4682149"/>
            <a:ext cx="417102" cy="523220"/>
          </a:xfrm>
          <a:prstGeom prst="rect">
            <a:avLst/>
          </a:prstGeom>
          <a:noFill/>
        </p:spPr>
        <p:txBody>
          <a:bodyPr wrap="none" rtlCol="0">
            <a:spAutoFit/>
          </a:bodyPr>
          <a:lstStyle/>
          <a:p>
            <a:r>
              <a:rPr lang="en-US" sz="2800" dirty="0" smtClean="0"/>
              <a:t>I</a:t>
            </a:r>
            <a:r>
              <a:rPr lang="en-US" sz="2800" baseline="-25000" dirty="0" smtClean="0"/>
              <a:t>1</a:t>
            </a:r>
            <a:endParaRPr lang="en-US" sz="2800" dirty="0"/>
          </a:p>
        </p:txBody>
      </p:sp>
      <p:sp>
        <p:nvSpPr>
          <p:cNvPr id="5" name="TextBox 4"/>
          <p:cNvSpPr txBox="1"/>
          <p:nvPr/>
        </p:nvSpPr>
        <p:spPr>
          <a:xfrm>
            <a:off x="6708862" y="3025787"/>
            <a:ext cx="417102" cy="523220"/>
          </a:xfrm>
          <a:prstGeom prst="rect">
            <a:avLst/>
          </a:prstGeom>
          <a:noFill/>
        </p:spPr>
        <p:txBody>
          <a:bodyPr wrap="none" rtlCol="0">
            <a:spAutoFit/>
          </a:bodyPr>
          <a:lstStyle/>
          <a:p>
            <a:r>
              <a:rPr lang="en-US" sz="2800" dirty="0" smtClean="0"/>
              <a:t>I</a:t>
            </a:r>
            <a:r>
              <a:rPr lang="en-US" sz="2800" baseline="-25000" dirty="0" smtClean="0"/>
              <a:t>2</a:t>
            </a:r>
            <a:endParaRPr lang="en-US" sz="2800" dirty="0"/>
          </a:p>
        </p:txBody>
      </p:sp>
      <p:cxnSp>
        <p:nvCxnSpPr>
          <p:cNvPr id="6" name="Straight Connector 5"/>
          <p:cNvCxnSpPr/>
          <p:nvPr/>
        </p:nvCxnSpPr>
        <p:spPr>
          <a:xfrm rot="5400000">
            <a:off x="6308216" y="3377755"/>
            <a:ext cx="799703" cy="1588"/>
          </a:xfrm>
          <a:prstGeom prst="line">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10800000" flipV="1">
            <a:off x="5083910" y="5205369"/>
            <a:ext cx="723900" cy="1588"/>
          </a:xfrm>
          <a:prstGeom prst="line">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sp>
        <p:nvSpPr>
          <p:cNvPr id="8" name="Flowchart: Summing Junction 7"/>
          <p:cNvSpPr/>
          <p:nvPr/>
        </p:nvSpPr>
        <p:spPr>
          <a:xfrm>
            <a:off x="4771083" y="4789049"/>
            <a:ext cx="208552" cy="208552"/>
          </a:xfrm>
          <a:prstGeom prst="flowChartSummingJunction">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4597077" y="4265829"/>
            <a:ext cx="556563" cy="523220"/>
          </a:xfrm>
          <a:prstGeom prst="rect">
            <a:avLst/>
          </a:prstGeom>
          <a:noFill/>
        </p:spPr>
        <p:txBody>
          <a:bodyPr wrap="none" rtlCol="0">
            <a:spAutoFit/>
          </a:bodyPr>
          <a:lstStyle/>
          <a:p>
            <a:r>
              <a:rPr lang="en-US" sz="2800" dirty="0" smtClean="0"/>
              <a:t>B</a:t>
            </a:r>
            <a:r>
              <a:rPr lang="en-US" sz="2800" baseline="-25000" dirty="0" smtClean="0"/>
              <a:t>2</a:t>
            </a:r>
            <a:endParaRPr lang="en-US" sz="2800" dirty="0"/>
          </a:p>
        </p:txBody>
      </p:sp>
      <p:cxnSp>
        <p:nvCxnSpPr>
          <p:cNvPr id="10" name="Straight Arrow Connector 9"/>
          <p:cNvCxnSpPr/>
          <p:nvPr/>
        </p:nvCxnSpPr>
        <p:spPr>
          <a:xfrm rot="5400000">
            <a:off x="4854166" y="5821883"/>
            <a:ext cx="598949"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5251247" y="5598932"/>
            <a:ext cx="1611339" cy="523220"/>
          </a:xfrm>
          <a:prstGeom prst="rect">
            <a:avLst/>
          </a:prstGeom>
          <a:noFill/>
        </p:spPr>
        <p:txBody>
          <a:bodyPr wrap="none" rtlCol="0">
            <a:spAutoFit/>
          </a:bodyPr>
          <a:lstStyle/>
          <a:p>
            <a:r>
              <a:rPr lang="en-US" sz="2800" dirty="0" err="1" smtClean="0"/>
              <a:t>F</a:t>
            </a:r>
            <a:r>
              <a:rPr lang="en-US" sz="2800" baseline="-25000" dirty="0" err="1" smtClean="0"/>
              <a:t>on</a:t>
            </a:r>
            <a:r>
              <a:rPr lang="en-US" sz="2800" baseline="-25000" dirty="0" smtClean="0"/>
              <a:t> 1 from 2</a:t>
            </a:r>
            <a:endParaRPr lang="en-US" sz="2800" dirty="0"/>
          </a:p>
        </p:txBody>
      </p:sp>
      <p:cxnSp>
        <p:nvCxnSpPr>
          <p:cNvPr id="13" name="Straight Connector 12"/>
          <p:cNvCxnSpPr/>
          <p:nvPr/>
        </p:nvCxnSpPr>
        <p:spPr>
          <a:xfrm>
            <a:off x="7151585" y="3901690"/>
            <a:ext cx="713874" cy="1588"/>
          </a:xfrm>
          <a:prstGeom prst="line">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7034168" y="3903278"/>
            <a:ext cx="1611339" cy="523220"/>
          </a:xfrm>
          <a:prstGeom prst="rect">
            <a:avLst/>
          </a:prstGeom>
          <a:noFill/>
        </p:spPr>
        <p:txBody>
          <a:bodyPr wrap="none" rtlCol="0">
            <a:spAutoFit/>
          </a:bodyPr>
          <a:lstStyle/>
          <a:p>
            <a:r>
              <a:rPr lang="en-US" sz="2800" dirty="0" err="1" smtClean="0"/>
              <a:t>F</a:t>
            </a:r>
            <a:r>
              <a:rPr lang="en-US" sz="2800" baseline="-25000" dirty="0" err="1" smtClean="0"/>
              <a:t>on</a:t>
            </a:r>
            <a:r>
              <a:rPr lang="en-US" sz="2800" baseline="-25000" dirty="0" smtClean="0"/>
              <a:t> 2 from 1</a:t>
            </a:r>
            <a:endParaRPr lang="en-US" sz="2800" dirty="0"/>
          </a:p>
        </p:txBody>
      </p:sp>
      <p:sp>
        <p:nvSpPr>
          <p:cNvPr id="15" name="Flowchart: Summing Junction 14"/>
          <p:cNvSpPr/>
          <p:nvPr/>
        </p:nvSpPr>
        <p:spPr>
          <a:xfrm>
            <a:off x="7299970" y="3340455"/>
            <a:ext cx="208552" cy="208552"/>
          </a:xfrm>
          <a:prstGeom prst="flowChartSummingJunction">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7508522" y="3078845"/>
            <a:ext cx="556563" cy="523220"/>
          </a:xfrm>
          <a:prstGeom prst="rect">
            <a:avLst/>
          </a:prstGeom>
          <a:noFill/>
        </p:spPr>
        <p:txBody>
          <a:bodyPr wrap="none" rtlCol="0">
            <a:spAutoFit/>
          </a:bodyPr>
          <a:lstStyle/>
          <a:p>
            <a:r>
              <a:rPr lang="en-US" sz="2800" dirty="0" smtClean="0"/>
              <a:t>B</a:t>
            </a:r>
            <a:r>
              <a:rPr lang="en-US" sz="2800" baseline="-25000" dirty="0" smtClean="0"/>
              <a:t>1</a:t>
            </a:r>
            <a:endParaRPr lang="en-US" sz="2800" dirty="0"/>
          </a:p>
        </p:txBody>
      </p:sp>
      <p:sp>
        <p:nvSpPr>
          <p:cNvPr id="17" name="TextBox 16"/>
          <p:cNvSpPr txBox="1"/>
          <p:nvPr/>
        </p:nvSpPr>
        <p:spPr>
          <a:xfrm>
            <a:off x="1295400" y="685800"/>
            <a:ext cx="6096000" cy="1754326"/>
          </a:xfrm>
          <a:prstGeom prst="rect">
            <a:avLst/>
          </a:prstGeom>
          <a:noFill/>
        </p:spPr>
        <p:txBody>
          <a:bodyPr wrap="square" rtlCol="0">
            <a:spAutoFit/>
          </a:bodyPr>
          <a:lstStyle/>
          <a:p>
            <a:r>
              <a:rPr lang="en-US" dirty="0" smtClean="0"/>
              <a:t>Two charged capacitors discharge through wires.  The magnetic field forces are not equal and opposite.  After the discharge the momentum of the capacitors is to the lower right. What’s the resolution of this Newton’s Third Law paradox?</a:t>
            </a:r>
          </a:p>
          <a:p>
            <a:endParaRPr lang="en-US" dirty="0"/>
          </a:p>
        </p:txBody>
      </p:sp>
      <p:sp>
        <p:nvSpPr>
          <p:cNvPr id="20" name="Rectangle 19"/>
          <p:cNvSpPr/>
          <p:nvPr/>
        </p:nvSpPr>
        <p:spPr>
          <a:xfrm>
            <a:off x="4283810" y="4592708"/>
            <a:ext cx="76200" cy="1225321"/>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5807810" y="4592708"/>
            <a:ext cx="76200" cy="1225321"/>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5999293" y="2932185"/>
            <a:ext cx="1415960" cy="45719"/>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999293" y="4426498"/>
            <a:ext cx="1415960" cy="45719"/>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8" name="Group 47"/>
          <p:cNvGrpSpPr/>
          <p:nvPr/>
        </p:nvGrpSpPr>
        <p:grpSpPr>
          <a:xfrm>
            <a:off x="408534" y="1968034"/>
            <a:ext cx="4589082" cy="3287695"/>
            <a:chOff x="408534" y="1968034"/>
            <a:chExt cx="4589082" cy="3287695"/>
          </a:xfrm>
        </p:grpSpPr>
        <p:grpSp>
          <p:nvGrpSpPr>
            <p:cNvPr id="32" name="Group 31"/>
            <p:cNvGrpSpPr/>
            <p:nvPr/>
          </p:nvGrpSpPr>
          <p:grpSpPr>
            <a:xfrm rot="1345033">
              <a:off x="3051288" y="3442943"/>
              <a:ext cx="1600201" cy="588182"/>
              <a:chOff x="1600200" y="2960825"/>
              <a:chExt cx="2819401" cy="1306375"/>
            </a:xfrm>
          </p:grpSpPr>
          <p:sp>
            <p:nvSpPr>
              <p:cNvPr id="26" name="Arc 25"/>
              <p:cNvSpPr/>
              <p:nvPr/>
            </p:nvSpPr>
            <p:spPr>
              <a:xfrm>
                <a:off x="1905000" y="3340455"/>
                <a:ext cx="685800" cy="925374"/>
              </a:xfrm>
              <a:prstGeom prst="arc">
                <a:avLst>
                  <a:gd name="adj1" fmla="val 12626214"/>
                  <a:gd name="adj2" fmla="val 19710909"/>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 name="Arc 26"/>
              <p:cNvSpPr/>
              <p:nvPr/>
            </p:nvSpPr>
            <p:spPr>
              <a:xfrm rot="10800000">
                <a:off x="2514601" y="2960825"/>
                <a:ext cx="685800" cy="925374"/>
              </a:xfrm>
              <a:prstGeom prst="arc">
                <a:avLst>
                  <a:gd name="adj1" fmla="val 12626214"/>
                  <a:gd name="adj2" fmla="val 19710909"/>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Arc 27"/>
              <p:cNvSpPr/>
              <p:nvPr/>
            </p:nvSpPr>
            <p:spPr>
              <a:xfrm>
                <a:off x="3124200" y="3341826"/>
                <a:ext cx="685800" cy="925374"/>
              </a:xfrm>
              <a:prstGeom prst="arc">
                <a:avLst>
                  <a:gd name="adj1" fmla="val 12626214"/>
                  <a:gd name="adj2" fmla="val 19710909"/>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 name="Arc 28"/>
              <p:cNvSpPr/>
              <p:nvPr/>
            </p:nvSpPr>
            <p:spPr>
              <a:xfrm rot="10800000">
                <a:off x="3733801" y="2962196"/>
                <a:ext cx="685800" cy="925374"/>
              </a:xfrm>
              <a:prstGeom prst="arc">
                <a:avLst>
                  <a:gd name="adj1" fmla="val 12626214"/>
                  <a:gd name="adj2" fmla="val 19710909"/>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1" name="Straight Arrow Connector 30"/>
              <p:cNvCxnSpPr>
                <a:stCxn id="26" idx="0"/>
              </p:cNvCxnSpPr>
              <p:nvPr/>
            </p:nvCxnSpPr>
            <p:spPr>
              <a:xfrm rot="5400000" flipH="1">
                <a:off x="1758679" y="3443587"/>
                <a:ext cx="16355" cy="333313"/>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grpSp>
        <p:grpSp>
          <p:nvGrpSpPr>
            <p:cNvPr id="33" name="Group 32"/>
            <p:cNvGrpSpPr/>
            <p:nvPr/>
          </p:nvGrpSpPr>
          <p:grpSpPr>
            <a:xfrm rot="3471441">
              <a:off x="3903424" y="2474044"/>
              <a:ext cx="1600201" cy="588182"/>
              <a:chOff x="1600200" y="2960825"/>
              <a:chExt cx="2819401" cy="1306375"/>
            </a:xfrm>
          </p:grpSpPr>
          <p:sp>
            <p:nvSpPr>
              <p:cNvPr id="34" name="Arc 33"/>
              <p:cNvSpPr/>
              <p:nvPr/>
            </p:nvSpPr>
            <p:spPr>
              <a:xfrm>
                <a:off x="1905000" y="3340455"/>
                <a:ext cx="685800" cy="925374"/>
              </a:xfrm>
              <a:prstGeom prst="arc">
                <a:avLst>
                  <a:gd name="adj1" fmla="val 12626214"/>
                  <a:gd name="adj2" fmla="val 19710909"/>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5" name="Arc 34"/>
              <p:cNvSpPr/>
              <p:nvPr/>
            </p:nvSpPr>
            <p:spPr>
              <a:xfrm rot="10800000">
                <a:off x="2514601" y="2960825"/>
                <a:ext cx="685800" cy="925374"/>
              </a:xfrm>
              <a:prstGeom prst="arc">
                <a:avLst>
                  <a:gd name="adj1" fmla="val 12626214"/>
                  <a:gd name="adj2" fmla="val 19710909"/>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Arc 35"/>
              <p:cNvSpPr/>
              <p:nvPr/>
            </p:nvSpPr>
            <p:spPr>
              <a:xfrm>
                <a:off x="3124200" y="3341826"/>
                <a:ext cx="685800" cy="925374"/>
              </a:xfrm>
              <a:prstGeom prst="arc">
                <a:avLst>
                  <a:gd name="adj1" fmla="val 12626214"/>
                  <a:gd name="adj2" fmla="val 19710909"/>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Arc 36"/>
              <p:cNvSpPr/>
              <p:nvPr/>
            </p:nvSpPr>
            <p:spPr>
              <a:xfrm rot="10800000">
                <a:off x="3733801" y="2962196"/>
                <a:ext cx="685800" cy="925374"/>
              </a:xfrm>
              <a:prstGeom prst="arc">
                <a:avLst>
                  <a:gd name="adj1" fmla="val 12626214"/>
                  <a:gd name="adj2" fmla="val 19710909"/>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8" name="Straight Arrow Connector 37"/>
              <p:cNvCxnSpPr>
                <a:stCxn id="34" idx="0"/>
              </p:cNvCxnSpPr>
              <p:nvPr/>
            </p:nvCxnSpPr>
            <p:spPr>
              <a:xfrm rot="5400000" flipH="1">
                <a:off x="1758679" y="3443587"/>
                <a:ext cx="16355" cy="333313"/>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grpSp>
        <p:grpSp>
          <p:nvGrpSpPr>
            <p:cNvPr id="39" name="Group 38"/>
            <p:cNvGrpSpPr/>
            <p:nvPr/>
          </p:nvGrpSpPr>
          <p:grpSpPr>
            <a:xfrm rot="2572514">
              <a:off x="3242042" y="2759641"/>
              <a:ext cx="1600201" cy="588182"/>
              <a:chOff x="1600200" y="2960825"/>
              <a:chExt cx="2819401" cy="1306375"/>
            </a:xfrm>
          </p:grpSpPr>
          <p:sp>
            <p:nvSpPr>
              <p:cNvPr id="40" name="Arc 39"/>
              <p:cNvSpPr/>
              <p:nvPr/>
            </p:nvSpPr>
            <p:spPr>
              <a:xfrm>
                <a:off x="1905000" y="3340455"/>
                <a:ext cx="685800" cy="925374"/>
              </a:xfrm>
              <a:prstGeom prst="arc">
                <a:avLst>
                  <a:gd name="adj1" fmla="val 12626214"/>
                  <a:gd name="adj2" fmla="val 19710909"/>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Arc 40"/>
              <p:cNvSpPr/>
              <p:nvPr/>
            </p:nvSpPr>
            <p:spPr>
              <a:xfrm rot="10800000">
                <a:off x="2514601" y="2960825"/>
                <a:ext cx="685800" cy="925374"/>
              </a:xfrm>
              <a:prstGeom prst="arc">
                <a:avLst>
                  <a:gd name="adj1" fmla="val 12626214"/>
                  <a:gd name="adj2" fmla="val 19710909"/>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Arc 41"/>
              <p:cNvSpPr/>
              <p:nvPr/>
            </p:nvSpPr>
            <p:spPr>
              <a:xfrm>
                <a:off x="3124200" y="3341826"/>
                <a:ext cx="685800" cy="925374"/>
              </a:xfrm>
              <a:prstGeom prst="arc">
                <a:avLst>
                  <a:gd name="adj1" fmla="val 12626214"/>
                  <a:gd name="adj2" fmla="val 19710909"/>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Arc 42"/>
              <p:cNvSpPr/>
              <p:nvPr/>
            </p:nvSpPr>
            <p:spPr>
              <a:xfrm rot="10800000">
                <a:off x="3733801" y="2962196"/>
                <a:ext cx="685800" cy="925374"/>
              </a:xfrm>
              <a:prstGeom prst="arc">
                <a:avLst>
                  <a:gd name="adj1" fmla="val 12626214"/>
                  <a:gd name="adj2" fmla="val 19710909"/>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4" name="Straight Arrow Connector 43"/>
              <p:cNvCxnSpPr>
                <a:stCxn id="40" idx="0"/>
              </p:cNvCxnSpPr>
              <p:nvPr/>
            </p:nvCxnSpPr>
            <p:spPr>
              <a:xfrm rot="5400000" flipH="1">
                <a:off x="1758679" y="3443587"/>
                <a:ext cx="16355" cy="333313"/>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grpSp>
        <p:sp>
          <p:nvSpPr>
            <p:cNvPr id="45" name="TextBox 44"/>
            <p:cNvSpPr txBox="1"/>
            <p:nvPr/>
          </p:nvSpPr>
          <p:spPr>
            <a:xfrm>
              <a:off x="408534" y="3778401"/>
              <a:ext cx="3654957" cy="1477328"/>
            </a:xfrm>
            <a:prstGeom prst="rect">
              <a:avLst/>
            </a:prstGeom>
            <a:noFill/>
          </p:spPr>
          <p:txBody>
            <a:bodyPr wrap="square" rtlCol="0">
              <a:spAutoFit/>
            </a:bodyPr>
            <a:lstStyle/>
            <a:p>
              <a:r>
                <a:rPr lang="en-US" dirty="0" smtClean="0"/>
                <a:t>Answer: </a:t>
              </a:r>
            </a:p>
            <a:p>
              <a:r>
                <a:rPr lang="en-US" dirty="0" smtClean="0"/>
                <a:t>Momentum in the EM radiation.</a:t>
              </a:r>
            </a:p>
            <a:p>
              <a:r>
                <a:rPr lang="en-US" dirty="0" smtClean="0"/>
                <a:t>When </a:t>
              </a:r>
              <a:r>
                <a:rPr lang="en-US" u="sng" dirty="0" smtClean="0"/>
                <a:t>all</a:t>
              </a:r>
              <a:r>
                <a:rPr lang="en-US" dirty="0" smtClean="0"/>
                <a:t> momentum is included, the center-of-mass of the system remains stationary.</a:t>
              </a:r>
            </a:p>
          </p:txBody>
        </p:sp>
      </p:grpSp>
      <p:sp>
        <p:nvSpPr>
          <p:cNvPr id="46"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8.11</a:t>
            </a:r>
            <a:endParaRPr lang="en-US" sz="800" dirty="0"/>
          </a:p>
        </p:txBody>
      </p:sp>
    </p:spTree>
    <p:extLst>
      <p:ext uri="{BB962C8B-B14F-4D97-AF65-F5344CB8AC3E}">
        <p14:creationId xmlns:p14="http://schemas.microsoft.com/office/powerpoint/2010/main" val="24347891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p:cNvGraphicFramePr>
            <a:graphicFrameLocks noChangeAspect="1"/>
          </p:cNvGraphicFramePr>
          <p:nvPr>
            <p:extLst>
              <p:ext uri="{D42A27DB-BD31-4B8C-83A1-F6EECF244321}">
                <p14:modId xmlns:p14="http://schemas.microsoft.com/office/powerpoint/2010/main" val="4213509583"/>
              </p:ext>
            </p:extLst>
          </p:nvPr>
        </p:nvGraphicFramePr>
        <p:xfrm>
          <a:off x="244475" y="177800"/>
          <a:ext cx="5461000" cy="1079500"/>
        </p:xfrm>
        <a:graphic>
          <a:graphicData uri="http://schemas.openxmlformats.org/presentationml/2006/ole">
            <mc:AlternateContent xmlns:mc="http://schemas.openxmlformats.org/markup-compatibility/2006">
              <mc:Choice xmlns:v="urn:schemas-microsoft-com:vml" Requires="v">
                <p:oleObj spid="_x0000_s3132" name="Equation" r:id="rId4" imgW="2184400" imgH="431800" progId="Equation.3">
                  <p:embed/>
                </p:oleObj>
              </mc:Choice>
              <mc:Fallback>
                <p:oleObj name="Equation" r:id="rId4" imgW="2184400" imgH="431800" progId="Equation.3">
                  <p:embed/>
                  <p:pic>
                    <p:nvPicPr>
                      <p:cNvPr id="0" name="Picture 5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4475" y="177800"/>
                        <a:ext cx="5461000" cy="1079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extBox 1"/>
          <p:cNvSpPr txBox="1"/>
          <p:nvPr/>
        </p:nvSpPr>
        <p:spPr>
          <a:xfrm>
            <a:off x="244474" y="1288534"/>
            <a:ext cx="8289925" cy="1107996"/>
          </a:xfrm>
          <a:prstGeom prst="rect">
            <a:avLst/>
          </a:prstGeom>
          <a:noFill/>
        </p:spPr>
        <p:txBody>
          <a:bodyPr wrap="square" rtlCol="0">
            <a:spAutoFit/>
          </a:bodyPr>
          <a:lstStyle/>
          <a:p>
            <a:r>
              <a:rPr lang="en-US" sz="2200" dirty="0" smtClean="0"/>
              <a:t>How do you interpret this equation? In particular:   </a:t>
            </a:r>
            <a:br>
              <a:rPr lang="en-US" sz="2200" dirty="0" smtClean="0"/>
            </a:br>
            <a:r>
              <a:rPr lang="en-US" sz="2200" dirty="0" smtClean="0">
                <a:solidFill>
                  <a:srgbClr val="0000FF"/>
                </a:solidFill>
              </a:rPr>
              <a:t>Does the – sign on the first term on the right seem OK?</a:t>
            </a:r>
          </a:p>
          <a:p>
            <a:r>
              <a:rPr lang="en-US" sz="2200" dirty="0" smtClean="0">
                <a:solidFill>
                  <a:srgbClr val="0000FF"/>
                </a:solidFill>
              </a:rPr>
              <a:t>A) Yup     B)  It’s disconcerting, did we make a  mistake?  C) ?? </a:t>
            </a:r>
            <a:endParaRPr lang="en-US" sz="2200" dirty="0">
              <a:solidFill>
                <a:srgbClr val="0000FF"/>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002421612"/>
              </p:ext>
            </p:extLst>
          </p:nvPr>
        </p:nvGraphicFramePr>
        <p:xfrm>
          <a:off x="244475" y="2533650"/>
          <a:ext cx="5016500" cy="1079500"/>
        </p:xfrm>
        <a:graphic>
          <a:graphicData uri="http://schemas.openxmlformats.org/presentationml/2006/ole">
            <mc:AlternateContent xmlns:mc="http://schemas.openxmlformats.org/markup-compatibility/2006">
              <mc:Choice xmlns:v="urn:schemas-microsoft-com:vml" Requires="v">
                <p:oleObj spid="_x0000_s3133" name="Equation" r:id="rId6" imgW="2006600" imgH="431800" progId="Equation.3">
                  <p:embed/>
                </p:oleObj>
              </mc:Choice>
              <mc:Fallback>
                <p:oleObj name="Equation" r:id="rId6" imgW="2006600" imgH="431800" progId="Equation.3">
                  <p:embed/>
                  <p:pic>
                    <p:nvPicPr>
                      <p:cNvPr id="0" name="Picture 5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4475" y="2533650"/>
                        <a:ext cx="5016500" cy="1079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895079121"/>
              </p:ext>
            </p:extLst>
          </p:nvPr>
        </p:nvGraphicFramePr>
        <p:xfrm>
          <a:off x="1270000" y="4410075"/>
          <a:ext cx="3270250" cy="984250"/>
        </p:xfrm>
        <a:graphic>
          <a:graphicData uri="http://schemas.openxmlformats.org/presentationml/2006/ole">
            <mc:AlternateContent xmlns:mc="http://schemas.openxmlformats.org/markup-compatibility/2006">
              <mc:Choice xmlns:v="urn:schemas-microsoft-com:vml" Requires="v">
                <p:oleObj spid="_x0000_s3134" name="Equation" r:id="rId8" imgW="1308100" imgH="393700" progId="Equation.3">
                  <p:embed/>
                </p:oleObj>
              </mc:Choice>
              <mc:Fallback>
                <p:oleObj name="Equation" r:id="rId8" imgW="1308100" imgH="393700" progId="Equation.3">
                  <p:embed/>
                  <p:pic>
                    <p:nvPicPr>
                      <p:cNvPr id="0" name="Picture 5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70000" y="4410075"/>
                        <a:ext cx="3270250" cy="984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6172200" y="368300"/>
            <a:ext cx="2981605" cy="461665"/>
          </a:xfrm>
          <a:prstGeom prst="rect">
            <a:avLst/>
          </a:prstGeom>
          <a:noFill/>
        </p:spPr>
        <p:txBody>
          <a:bodyPr wrap="none" rtlCol="0">
            <a:spAutoFit/>
          </a:bodyPr>
          <a:lstStyle/>
          <a:p>
            <a:r>
              <a:rPr lang="en-US" sz="2400" dirty="0" smtClean="0"/>
              <a:t>(Where </a:t>
            </a:r>
            <a:r>
              <a:rPr lang="en-US" sz="2400" b="1" dirty="0" smtClean="0"/>
              <a:t>S</a:t>
            </a:r>
            <a:r>
              <a:rPr lang="en-US" sz="2400" dirty="0" smtClean="0"/>
              <a:t>=</a:t>
            </a:r>
            <a:r>
              <a:rPr lang="en-US" sz="2400" b="1" dirty="0"/>
              <a:t>E</a:t>
            </a:r>
            <a:r>
              <a:rPr lang="en-US" sz="2400" dirty="0"/>
              <a:t> x </a:t>
            </a:r>
            <a:r>
              <a:rPr lang="en-US" sz="2400" b="1" dirty="0"/>
              <a:t>B</a:t>
            </a:r>
            <a:r>
              <a:rPr lang="en-US" sz="2400" dirty="0"/>
              <a:t> /</a:t>
            </a:r>
            <a:r>
              <a:rPr lang="en-US" sz="2400" dirty="0" smtClean="0"/>
              <a:t>μ</a:t>
            </a:r>
            <a:r>
              <a:rPr lang="en-US" sz="2400" baseline="-25000" dirty="0" smtClean="0"/>
              <a:t>0</a:t>
            </a:r>
            <a:r>
              <a:rPr lang="en-US" sz="2400" dirty="0" smtClean="0"/>
              <a:t>) </a:t>
            </a:r>
            <a:endParaRPr lang="en-US" sz="2400" dirty="0"/>
          </a:p>
        </p:txBody>
      </p:sp>
      <p:sp>
        <p:nvSpPr>
          <p:cNvPr id="9"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8.12</a:t>
            </a:r>
            <a:endParaRPr lang="en-US" sz="800" dirty="0"/>
          </a:p>
        </p:txBody>
      </p:sp>
    </p:spTree>
    <p:extLst>
      <p:ext uri="{BB962C8B-B14F-4D97-AF65-F5344CB8AC3E}">
        <p14:creationId xmlns:p14="http://schemas.microsoft.com/office/powerpoint/2010/main" val="912366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p:cNvGraphicFramePr>
            <a:graphicFrameLocks noChangeAspect="1"/>
          </p:cNvGraphicFramePr>
          <p:nvPr>
            <p:extLst>
              <p:ext uri="{D42A27DB-BD31-4B8C-83A1-F6EECF244321}">
                <p14:modId xmlns:p14="http://schemas.microsoft.com/office/powerpoint/2010/main" val="504552947"/>
              </p:ext>
            </p:extLst>
          </p:nvPr>
        </p:nvGraphicFramePr>
        <p:xfrm>
          <a:off x="320675" y="185738"/>
          <a:ext cx="5334000" cy="984250"/>
        </p:xfrm>
        <a:graphic>
          <a:graphicData uri="http://schemas.openxmlformats.org/presentationml/2006/ole">
            <mc:AlternateContent xmlns:mc="http://schemas.openxmlformats.org/markup-compatibility/2006">
              <mc:Choice xmlns:v="urn:schemas-microsoft-com:vml" Requires="v">
                <p:oleObj spid="_x0000_s4120" name="Equation" r:id="rId4" imgW="2133600" imgH="393700" progId="Equation.3">
                  <p:embed/>
                </p:oleObj>
              </mc:Choice>
              <mc:Fallback>
                <p:oleObj name="Equation" r:id="rId4" imgW="2133600" imgH="393700" progId="Equation.3">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675" y="185738"/>
                        <a:ext cx="5334000" cy="984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139700" y="1994813"/>
            <a:ext cx="8153400" cy="2123658"/>
          </a:xfrm>
          <a:prstGeom prst="rect">
            <a:avLst/>
          </a:prstGeom>
          <a:noFill/>
        </p:spPr>
        <p:txBody>
          <a:bodyPr wrap="square" rtlCol="0">
            <a:spAutoFit/>
          </a:bodyPr>
          <a:lstStyle/>
          <a:p>
            <a:r>
              <a:rPr lang="en-US" sz="2200" dirty="0" smtClean="0"/>
              <a:t>Would you interpret </a:t>
            </a:r>
            <a:r>
              <a:rPr lang="en-US" sz="2200" b="1" dirty="0" smtClean="0"/>
              <a:t>S</a:t>
            </a:r>
            <a:r>
              <a:rPr lang="en-US" sz="2200" dirty="0" smtClean="0"/>
              <a:t> as the </a:t>
            </a:r>
          </a:p>
          <a:p>
            <a:pPr marL="457200" indent="-457200">
              <a:buAutoNum type="alphaUcParenR"/>
            </a:pPr>
            <a:r>
              <a:rPr lang="en-US" sz="2200" dirty="0" smtClean="0"/>
              <a:t>OUTFLOW of energy/area/time or </a:t>
            </a:r>
          </a:p>
          <a:p>
            <a:pPr marL="457200" indent="-457200">
              <a:buAutoNum type="alphaUcParenR" startAt="2"/>
            </a:pPr>
            <a:r>
              <a:rPr lang="en-US" sz="2200" dirty="0" smtClean="0"/>
              <a:t>INFLOW of energy/area/time</a:t>
            </a:r>
          </a:p>
          <a:p>
            <a:pPr marL="457200" indent="-457200">
              <a:buAutoNum type="alphaUcParenR" startAt="2"/>
            </a:pPr>
            <a:r>
              <a:rPr lang="en-US" sz="2200" dirty="0" smtClean="0"/>
              <a:t>OUTFLOW of energy/volume/time</a:t>
            </a:r>
          </a:p>
          <a:p>
            <a:pPr marL="457200" indent="-457200">
              <a:buAutoNum type="alphaUcParenR" startAt="2"/>
            </a:pPr>
            <a:r>
              <a:rPr lang="en-US" sz="2200" dirty="0" smtClean="0"/>
              <a:t>INFLOW of energy/volume/time</a:t>
            </a:r>
          </a:p>
          <a:p>
            <a:pPr marL="457200" indent="-457200">
              <a:buAutoNum type="alphaUcParenR" startAt="2"/>
            </a:pPr>
            <a:r>
              <a:rPr lang="en-US" sz="2200" dirty="0" smtClean="0"/>
              <a:t>???</a:t>
            </a:r>
            <a:endParaRPr lang="en-US" sz="2200" dirty="0"/>
          </a:p>
        </p:txBody>
      </p:sp>
      <p:sp>
        <p:nvSpPr>
          <p:cNvPr id="5" name="TextBox 4"/>
          <p:cNvSpPr txBox="1"/>
          <p:nvPr/>
        </p:nvSpPr>
        <p:spPr>
          <a:xfrm>
            <a:off x="6172200" y="368300"/>
            <a:ext cx="2981605" cy="461665"/>
          </a:xfrm>
          <a:prstGeom prst="rect">
            <a:avLst/>
          </a:prstGeom>
          <a:noFill/>
        </p:spPr>
        <p:txBody>
          <a:bodyPr wrap="none" rtlCol="0">
            <a:spAutoFit/>
          </a:bodyPr>
          <a:lstStyle/>
          <a:p>
            <a:r>
              <a:rPr lang="en-US" sz="2400" dirty="0" smtClean="0"/>
              <a:t>(Where </a:t>
            </a:r>
            <a:r>
              <a:rPr lang="en-US" sz="2400" b="1" dirty="0" smtClean="0"/>
              <a:t>S</a:t>
            </a:r>
            <a:r>
              <a:rPr lang="en-US" sz="2400" dirty="0" smtClean="0"/>
              <a:t>=</a:t>
            </a:r>
            <a:r>
              <a:rPr lang="en-US" sz="2400" b="1" dirty="0"/>
              <a:t>E</a:t>
            </a:r>
            <a:r>
              <a:rPr lang="en-US" sz="2400" dirty="0"/>
              <a:t> x </a:t>
            </a:r>
            <a:r>
              <a:rPr lang="en-US" sz="2400" b="1" dirty="0"/>
              <a:t>B</a:t>
            </a:r>
            <a:r>
              <a:rPr lang="en-US" sz="2400" dirty="0"/>
              <a:t> /</a:t>
            </a:r>
            <a:r>
              <a:rPr lang="en-US" sz="2400" dirty="0" smtClean="0"/>
              <a:t>μ</a:t>
            </a:r>
            <a:r>
              <a:rPr lang="en-US" sz="2400" baseline="-25000" dirty="0" smtClean="0"/>
              <a:t>0</a:t>
            </a:r>
            <a:r>
              <a:rPr lang="en-US" sz="2400" dirty="0" smtClean="0"/>
              <a:t>) </a:t>
            </a:r>
            <a:endParaRPr lang="en-US" sz="2400" dirty="0"/>
          </a:p>
        </p:txBody>
      </p:sp>
      <p:sp>
        <p:nvSpPr>
          <p:cNvPr id="6"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8.13</a:t>
            </a:r>
            <a:endParaRPr lang="en-US" sz="800" dirty="0"/>
          </a:p>
        </p:txBody>
      </p:sp>
    </p:spTree>
    <p:extLst>
      <p:ext uri="{BB962C8B-B14F-4D97-AF65-F5344CB8AC3E}">
        <p14:creationId xmlns:p14="http://schemas.microsoft.com/office/powerpoint/2010/main" val="68099809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p:cNvGraphicFramePr>
            <a:graphicFrameLocks noChangeAspect="1"/>
          </p:cNvGraphicFramePr>
          <p:nvPr>
            <p:extLst>
              <p:ext uri="{D42A27DB-BD31-4B8C-83A1-F6EECF244321}">
                <p14:modId xmlns:p14="http://schemas.microsoft.com/office/powerpoint/2010/main" val="1670087188"/>
              </p:ext>
            </p:extLst>
          </p:nvPr>
        </p:nvGraphicFramePr>
        <p:xfrm>
          <a:off x="320675" y="185738"/>
          <a:ext cx="5334000" cy="984250"/>
        </p:xfrm>
        <a:graphic>
          <a:graphicData uri="http://schemas.openxmlformats.org/presentationml/2006/ole">
            <mc:AlternateContent xmlns:mc="http://schemas.openxmlformats.org/markup-compatibility/2006">
              <mc:Choice xmlns:v="urn:schemas-microsoft-com:vml" Requires="v">
                <p:oleObj spid="_x0000_s5162" name="Equation" r:id="rId4" imgW="2133600" imgH="393700" progId="Equation.3">
                  <p:embed/>
                </p:oleObj>
              </mc:Choice>
              <mc:Fallback>
                <p:oleObj name="Equation" r:id="rId4" imgW="2133600" imgH="393700" progId="Equation.3">
                  <p:embed/>
                  <p:pic>
                    <p:nvPicPr>
                      <p:cNvPr id="0" name="Picture 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675" y="185738"/>
                        <a:ext cx="5334000" cy="984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139700" y="1994813"/>
            <a:ext cx="8153400" cy="2123658"/>
          </a:xfrm>
          <a:prstGeom prst="rect">
            <a:avLst/>
          </a:prstGeom>
          <a:noFill/>
        </p:spPr>
        <p:txBody>
          <a:bodyPr wrap="square" rtlCol="0">
            <a:spAutoFit/>
          </a:bodyPr>
          <a:lstStyle/>
          <a:p>
            <a:r>
              <a:rPr lang="en-US" sz="2200" dirty="0" smtClean="0"/>
              <a:t>Would you interpret </a:t>
            </a:r>
            <a:r>
              <a:rPr lang="en-US" sz="2200" b="1" dirty="0" smtClean="0"/>
              <a:t>S</a:t>
            </a:r>
            <a:r>
              <a:rPr lang="en-US" sz="2200" dirty="0" smtClean="0"/>
              <a:t> as the </a:t>
            </a:r>
          </a:p>
          <a:p>
            <a:pPr marL="457200" indent="-457200">
              <a:buAutoNum type="alphaUcParenR"/>
            </a:pPr>
            <a:r>
              <a:rPr lang="en-US" sz="2200" dirty="0" smtClean="0"/>
              <a:t>OUTFLOW of energy/area/time or </a:t>
            </a:r>
          </a:p>
          <a:p>
            <a:pPr marL="457200" indent="-457200">
              <a:buAutoNum type="alphaUcParenR" startAt="2"/>
            </a:pPr>
            <a:r>
              <a:rPr lang="en-US" sz="2200" dirty="0" smtClean="0"/>
              <a:t>INFLOW of energy/area/time</a:t>
            </a:r>
          </a:p>
          <a:p>
            <a:pPr marL="457200" indent="-457200">
              <a:buAutoNum type="alphaUcParenR" startAt="2"/>
            </a:pPr>
            <a:r>
              <a:rPr lang="en-US" sz="2200" dirty="0" smtClean="0"/>
              <a:t>OUTFLOW of energy/volume/time</a:t>
            </a:r>
          </a:p>
          <a:p>
            <a:pPr marL="457200" indent="-457200">
              <a:buAutoNum type="alphaUcParenR" startAt="2"/>
            </a:pPr>
            <a:r>
              <a:rPr lang="en-US" sz="2200" dirty="0" smtClean="0"/>
              <a:t>INFLOW of energy/volume/time</a:t>
            </a:r>
          </a:p>
          <a:p>
            <a:pPr marL="457200" indent="-457200">
              <a:buAutoNum type="alphaUcParenR" startAt="2"/>
            </a:pPr>
            <a:r>
              <a:rPr lang="en-US" sz="2200" dirty="0" smtClean="0"/>
              <a:t>???</a:t>
            </a:r>
            <a:endParaRPr lang="en-US" sz="2200" dirty="0"/>
          </a:p>
        </p:txBody>
      </p:sp>
      <p:graphicFrame>
        <p:nvGraphicFramePr>
          <p:cNvPr id="4" name="Object 3"/>
          <p:cNvGraphicFramePr>
            <a:graphicFrameLocks noChangeAspect="1"/>
          </p:cNvGraphicFramePr>
          <p:nvPr>
            <p:extLst>
              <p:ext uri="{D42A27DB-BD31-4B8C-83A1-F6EECF244321}">
                <p14:modId xmlns:p14="http://schemas.microsoft.com/office/powerpoint/2010/main" val="2977914627"/>
              </p:ext>
            </p:extLst>
          </p:nvPr>
        </p:nvGraphicFramePr>
        <p:xfrm>
          <a:off x="263525" y="608013"/>
          <a:ext cx="5016500" cy="1333500"/>
        </p:xfrm>
        <a:graphic>
          <a:graphicData uri="http://schemas.openxmlformats.org/presentationml/2006/ole">
            <mc:AlternateContent xmlns:mc="http://schemas.openxmlformats.org/markup-compatibility/2006">
              <mc:Choice xmlns:v="urn:schemas-microsoft-com:vml" Requires="v">
                <p:oleObj spid="_x0000_s5163" name="Equation" r:id="rId6" imgW="2006600" imgH="533400" progId="Equation.3">
                  <p:embed/>
                </p:oleObj>
              </mc:Choice>
              <mc:Fallback>
                <p:oleObj name="Equation" r:id="rId6" imgW="2006600" imgH="533400" progId="Equation.3">
                  <p:embed/>
                  <p:pic>
                    <p:nvPicPr>
                      <p:cNvPr id="0" name="Picture 4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3525" y="608013"/>
                        <a:ext cx="5016500" cy="133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6172200" y="368300"/>
            <a:ext cx="2981605" cy="461665"/>
          </a:xfrm>
          <a:prstGeom prst="rect">
            <a:avLst/>
          </a:prstGeom>
          <a:noFill/>
        </p:spPr>
        <p:txBody>
          <a:bodyPr wrap="none" rtlCol="0">
            <a:spAutoFit/>
          </a:bodyPr>
          <a:lstStyle/>
          <a:p>
            <a:r>
              <a:rPr lang="en-US" sz="2400" dirty="0" smtClean="0"/>
              <a:t>(Where </a:t>
            </a:r>
            <a:r>
              <a:rPr lang="en-US" sz="2400" b="1" dirty="0" smtClean="0"/>
              <a:t>S</a:t>
            </a:r>
            <a:r>
              <a:rPr lang="en-US" sz="2400" dirty="0" smtClean="0"/>
              <a:t>=</a:t>
            </a:r>
            <a:r>
              <a:rPr lang="en-US" sz="2400" b="1" dirty="0"/>
              <a:t>E</a:t>
            </a:r>
            <a:r>
              <a:rPr lang="en-US" sz="2400" dirty="0"/>
              <a:t> x </a:t>
            </a:r>
            <a:r>
              <a:rPr lang="en-US" sz="2400" b="1" dirty="0"/>
              <a:t>B</a:t>
            </a:r>
            <a:r>
              <a:rPr lang="en-US" sz="2400" dirty="0"/>
              <a:t> /</a:t>
            </a:r>
            <a:r>
              <a:rPr lang="en-US" sz="2400" dirty="0" smtClean="0"/>
              <a:t>μ</a:t>
            </a:r>
            <a:r>
              <a:rPr lang="en-US" sz="2400" baseline="-25000" dirty="0" smtClean="0"/>
              <a:t>0</a:t>
            </a:r>
            <a:r>
              <a:rPr lang="en-US" sz="2400" dirty="0" smtClean="0"/>
              <a:t>) </a:t>
            </a:r>
            <a:endParaRPr lang="en-US" sz="2400" dirty="0"/>
          </a:p>
        </p:txBody>
      </p:sp>
      <p:sp>
        <p:nvSpPr>
          <p:cNvPr id="6"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8.14</a:t>
            </a:r>
            <a:endParaRPr lang="en-US" sz="800" dirty="0"/>
          </a:p>
        </p:txBody>
      </p:sp>
    </p:spTree>
    <p:extLst>
      <p:ext uri="{BB962C8B-B14F-4D97-AF65-F5344CB8AC3E}">
        <p14:creationId xmlns:p14="http://schemas.microsoft.com/office/powerpoint/2010/main" val="5498976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0200" y="572124"/>
            <a:ext cx="6692900" cy="769441"/>
          </a:xfrm>
          <a:prstGeom prst="rect">
            <a:avLst/>
          </a:prstGeom>
        </p:spPr>
        <p:txBody>
          <a:bodyPr wrap="square">
            <a:spAutoFit/>
          </a:bodyPr>
          <a:lstStyle/>
          <a:p>
            <a:r>
              <a:rPr lang="en-US" sz="2200" dirty="0" smtClean="0"/>
              <a:t>What are the SI metric units of the combination of fields   </a:t>
            </a:r>
            <a:r>
              <a:rPr lang="en-US" sz="2200" b="1" dirty="0" smtClean="0"/>
              <a:t>E</a:t>
            </a:r>
            <a:r>
              <a:rPr lang="en-US" sz="2200" dirty="0" smtClean="0"/>
              <a:t> x </a:t>
            </a:r>
            <a:r>
              <a:rPr lang="en-US" sz="2200" b="1" dirty="0" smtClean="0"/>
              <a:t>B</a:t>
            </a:r>
            <a:r>
              <a:rPr lang="en-US" sz="2200" dirty="0" smtClean="0"/>
              <a:t> /μ</a:t>
            </a:r>
            <a:r>
              <a:rPr lang="en-US" sz="2200" baseline="-25000" dirty="0" smtClean="0"/>
              <a:t>0</a:t>
            </a:r>
            <a:r>
              <a:rPr lang="en-US" sz="2200" dirty="0" smtClean="0"/>
              <a:t>   ? </a:t>
            </a:r>
            <a:endParaRPr lang="en-US" sz="2200" dirty="0"/>
          </a:p>
        </p:txBody>
      </p:sp>
      <p:sp>
        <p:nvSpPr>
          <p:cNvPr id="5" name="TextBox 4"/>
          <p:cNvSpPr txBox="1"/>
          <p:nvPr/>
        </p:nvSpPr>
        <p:spPr>
          <a:xfrm>
            <a:off x="330200" y="2113002"/>
            <a:ext cx="7594600" cy="769441"/>
          </a:xfrm>
          <a:prstGeom prst="rect">
            <a:avLst/>
          </a:prstGeom>
          <a:noFill/>
        </p:spPr>
        <p:txBody>
          <a:bodyPr wrap="square" rtlCol="0">
            <a:spAutoFit/>
          </a:bodyPr>
          <a:lstStyle/>
          <a:p>
            <a:r>
              <a:rPr lang="en-US" sz="2200" dirty="0" smtClean="0"/>
              <a:t>A) J </a:t>
            </a:r>
            <a:r>
              <a:rPr lang="en-US" sz="2200" dirty="0"/>
              <a:t>			B)  J/s             C) J/m</a:t>
            </a:r>
            <a:r>
              <a:rPr lang="en-US" sz="2200" baseline="30000" dirty="0"/>
              <a:t>2</a:t>
            </a:r>
            <a:r>
              <a:rPr lang="en-US" sz="2200" dirty="0"/>
              <a:t>			D) J/(m</a:t>
            </a:r>
            <a:r>
              <a:rPr lang="en-US" sz="2200" baseline="30000" dirty="0"/>
              <a:t>2 </a:t>
            </a:r>
            <a:r>
              <a:rPr lang="en-US" sz="2200" dirty="0"/>
              <a:t>s) </a:t>
            </a:r>
          </a:p>
          <a:p>
            <a:r>
              <a:rPr lang="en-US" sz="2200" dirty="0"/>
              <a:t>E) Other! </a:t>
            </a:r>
            <a:endParaRPr lang="en-US" dirty="0"/>
          </a:p>
        </p:txBody>
      </p:sp>
      <p:sp>
        <p:nvSpPr>
          <p:cNvPr id="6"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8.15</a:t>
            </a:r>
            <a:endParaRPr lang="en-US" sz="800" dirty="0"/>
          </a:p>
        </p:txBody>
      </p:sp>
    </p:spTree>
    <p:extLst>
      <p:ext uri="{BB962C8B-B14F-4D97-AF65-F5344CB8AC3E}">
        <p14:creationId xmlns:p14="http://schemas.microsoft.com/office/powerpoint/2010/main" val="346047267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304800" y="63500"/>
            <a:ext cx="8534400" cy="2286000"/>
          </a:xfrm>
        </p:spPr>
        <p:txBody>
          <a:bodyPr/>
          <a:lstStyle/>
          <a:p>
            <a:pPr algn="l" eaLnBrk="1" hangingPunct="1"/>
            <a:r>
              <a:rPr lang="en-US" sz="2800" dirty="0">
                <a:latin typeface="Times New Roman" charset="0"/>
                <a:ea typeface="Times New Roman" charset="0"/>
                <a:cs typeface="Times New Roman" charset="0"/>
              </a:rPr>
              <a:t>The fields can change the total energies of charged particles by:</a:t>
            </a:r>
            <a:endParaRPr lang="en-US" sz="2800" dirty="0">
              <a:solidFill>
                <a:srgbClr val="0070C0"/>
              </a:solidFill>
              <a:latin typeface="Times New Roman" charset="0"/>
              <a:ea typeface="Times New Roman" charset="0"/>
              <a:cs typeface="Times New Roman" charset="0"/>
            </a:endParaRPr>
          </a:p>
        </p:txBody>
      </p:sp>
      <p:sp>
        <p:nvSpPr>
          <p:cNvPr id="3" name="Subtitle 2"/>
          <p:cNvSpPr>
            <a:spLocks noGrp="1"/>
          </p:cNvSpPr>
          <p:nvPr>
            <p:ph type="subTitle" idx="1"/>
          </p:nvPr>
        </p:nvSpPr>
        <p:spPr>
          <a:xfrm>
            <a:off x="304800" y="1866900"/>
            <a:ext cx="7924800" cy="3352800"/>
          </a:xfrm>
        </p:spPr>
        <p:txBody>
          <a:bodyPr/>
          <a:lstStyle/>
          <a:p>
            <a:pPr marL="514350" indent="-514350" algn="l" eaLnBrk="1" hangingPunct="1">
              <a:buFont typeface="Arial" charset="0"/>
              <a:buAutoNum type="alphaUcParenR"/>
            </a:pPr>
            <a:r>
              <a:rPr lang="en-US" sz="2800" dirty="0">
                <a:solidFill>
                  <a:schemeClr val="tx1"/>
                </a:solidFill>
                <a:latin typeface="Times New Roman" charset="0"/>
                <a:ea typeface="Times New Roman" charset="0"/>
                <a:cs typeface="Times New Roman" charset="0"/>
              </a:rPr>
              <a:t>Doing work on the particles</a:t>
            </a:r>
          </a:p>
          <a:p>
            <a:pPr marL="514350" indent="-514350" algn="l" eaLnBrk="1" hangingPunct="1">
              <a:buFont typeface="Arial" charset="0"/>
              <a:buAutoNum type="alphaUcParenR"/>
            </a:pPr>
            <a:r>
              <a:rPr lang="en-US" sz="2800" dirty="0">
                <a:solidFill>
                  <a:schemeClr val="tx1"/>
                </a:solidFill>
                <a:latin typeface="Times New Roman" charset="0"/>
                <a:ea typeface="Times New Roman" charset="0"/>
                <a:cs typeface="Times New Roman" charset="0"/>
              </a:rPr>
              <a:t>Changing the potential energies only</a:t>
            </a:r>
          </a:p>
          <a:p>
            <a:pPr marL="514350" indent="-514350" algn="l" eaLnBrk="1" hangingPunct="1">
              <a:buFont typeface="Arial" charset="0"/>
              <a:buAutoNum type="alphaUcParenR"/>
            </a:pPr>
            <a:r>
              <a:rPr lang="en-US" sz="2800" dirty="0">
                <a:solidFill>
                  <a:schemeClr val="tx1"/>
                </a:solidFill>
                <a:latin typeface="Times New Roman" charset="0"/>
                <a:ea typeface="Times New Roman" charset="0"/>
                <a:cs typeface="Times New Roman" charset="0"/>
              </a:rPr>
              <a:t>Changing the kinetic energies only</a:t>
            </a:r>
          </a:p>
          <a:p>
            <a:pPr marL="514350" indent="-514350" algn="l" eaLnBrk="1" hangingPunct="1">
              <a:buFont typeface="Arial" charset="0"/>
              <a:buAutoNum type="alphaUcParenR"/>
            </a:pPr>
            <a:r>
              <a:rPr lang="en-US" sz="2800" dirty="0">
                <a:solidFill>
                  <a:schemeClr val="tx1"/>
                </a:solidFill>
                <a:latin typeface="Times New Roman" charset="0"/>
                <a:ea typeface="Times New Roman" charset="0"/>
                <a:cs typeface="Times New Roman" charset="0"/>
              </a:rPr>
              <a:t>Applying forces only perpendicular to the particle motion.</a:t>
            </a:r>
            <a:endParaRPr lang="en-US" sz="2800" baseline="30000" dirty="0">
              <a:solidFill>
                <a:schemeClr val="tx1"/>
              </a:solidFill>
              <a:latin typeface="Times New Roman" charset="0"/>
              <a:ea typeface="Times New Roman" charset="0"/>
              <a:cs typeface="Times New Roman" charset="0"/>
            </a:endParaRPr>
          </a:p>
          <a:p>
            <a:pPr marL="514350" indent="-514350" algn="l" eaLnBrk="1" hangingPunct="1">
              <a:buFont typeface="Arial" charset="0"/>
              <a:buAutoNum type="alphaUcParenR"/>
            </a:pPr>
            <a:r>
              <a:rPr lang="en-US" sz="2800" dirty="0">
                <a:solidFill>
                  <a:schemeClr val="tx1"/>
                </a:solidFill>
                <a:latin typeface="Times New Roman" charset="0"/>
                <a:ea typeface="Times New Roman" charset="0"/>
                <a:cs typeface="Times New Roman" charset="0"/>
              </a:rPr>
              <a:t>None of the above.</a:t>
            </a:r>
            <a:endParaRPr lang="en-US" sz="2800" baseline="30000" dirty="0">
              <a:solidFill>
                <a:schemeClr val="tx1"/>
              </a:solidFill>
              <a:latin typeface="Times New Roman" charset="0"/>
              <a:ea typeface="Times New Roman" charset="0"/>
              <a:cs typeface="Times New Roman" charset="0"/>
            </a:endParaRPr>
          </a:p>
          <a:p>
            <a:pPr marL="514350" indent="-514350" algn="l" eaLnBrk="1" hangingPunct="1"/>
            <a:endParaRPr lang="en-US" sz="2800" dirty="0">
              <a:solidFill>
                <a:schemeClr val="tx1"/>
              </a:solidFill>
              <a:latin typeface="Times New Roman" charset="0"/>
              <a:ea typeface="Times New Roman" charset="0"/>
              <a:cs typeface="Times New Roman" charset="0"/>
            </a:endParaRPr>
          </a:p>
          <a:p>
            <a:pPr marL="514350" indent="-514350" algn="l" eaLnBrk="1" hangingPunct="1">
              <a:buFont typeface="Arial" charset="0"/>
              <a:buAutoNum type="alphaUcParenR"/>
            </a:pPr>
            <a:endParaRPr lang="en-US" sz="2800" dirty="0">
              <a:solidFill>
                <a:schemeClr val="tx1"/>
              </a:solidFill>
              <a:latin typeface="Times New Roman" charset="0"/>
              <a:ea typeface="Times New Roman" charset="0"/>
              <a:cs typeface="Times New Roman" charset="0"/>
            </a:endParaRPr>
          </a:p>
        </p:txBody>
      </p:sp>
      <p:sp>
        <p:nvSpPr>
          <p:cNvPr id="4"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8.16</a:t>
            </a:r>
            <a:endParaRPr lang="en-US" sz="800" dirty="0"/>
          </a:p>
        </p:txBody>
      </p:sp>
    </p:spTree>
    <p:extLst>
      <p:ext uri="{BB962C8B-B14F-4D97-AF65-F5344CB8AC3E}">
        <p14:creationId xmlns:p14="http://schemas.microsoft.com/office/powerpoint/2010/main" val="314491599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n 3"/>
          <p:cNvSpPr/>
          <p:nvPr/>
        </p:nvSpPr>
        <p:spPr>
          <a:xfrm rot="5400000">
            <a:off x="2538413" y="4230687"/>
            <a:ext cx="3201988" cy="684213"/>
          </a:xfrm>
          <a:prstGeom prst="can">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7" name="Straight Arrow Connector 6"/>
          <p:cNvCxnSpPr>
            <a:stCxn id="5" idx="1"/>
          </p:cNvCxnSpPr>
          <p:nvPr/>
        </p:nvCxnSpPr>
        <p:spPr>
          <a:xfrm>
            <a:off x="5903914" y="4572794"/>
            <a:ext cx="2833686" cy="0"/>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857500" y="4611688"/>
            <a:ext cx="298680" cy="584776"/>
          </a:xfrm>
          <a:prstGeom prst="rect">
            <a:avLst/>
          </a:prstGeom>
          <a:noFill/>
        </p:spPr>
        <p:txBody>
          <a:bodyPr wrap="none" rtlCol="0">
            <a:spAutoFit/>
          </a:bodyPr>
          <a:lstStyle/>
          <a:p>
            <a:r>
              <a:rPr lang="en-US" sz="3200" dirty="0" smtClean="0"/>
              <a:t>I</a:t>
            </a:r>
            <a:endParaRPr lang="en-US" sz="3200" dirty="0"/>
          </a:p>
        </p:txBody>
      </p:sp>
      <p:sp>
        <p:nvSpPr>
          <p:cNvPr id="12" name="TextBox 11"/>
          <p:cNvSpPr txBox="1"/>
          <p:nvPr/>
        </p:nvSpPr>
        <p:spPr>
          <a:xfrm>
            <a:off x="7086600" y="4764088"/>
            <a:ext cx="298680" cy="584776"/>
          </a:xfrm>
          <a:prstGeom prst="rect">
            <a:avLst/>
          </a:prstGeom>
          <a:noFill/>
        </p:spPr>
        <p:txBody>
          <a:bodyPr wrap="none" rtlCol="0">
            <a:spAutoFit/>
          </a:bodyPr>
          <a:lstStyle/>
          <a:p>
            <a:r>
              <a:rPr lang="en-US" sz="3200" dirty="0" smtClean="0"/>
              <a:t>I</a:t>
            </a:r>
            <a:endParaRPr lang="en-US" sz="3200" dirty="0"/>
          </a:p>
        </p:txBody>
      </p:sp>
      <p:sp>
        <p:nvSpPr>
          <p:cNvPr id="16" name="TextBox 15"/>
          <p:cNvSpPr txBox="1"/>
          <p:nvPr/>
        </p:nvSpPr>
        <p:spPr>
          <a:xfrm>
            <a:off x="57830" y="162292"/>
            <a:ext cx="9086169" cy="1723549"/>
          </a:xfrm>
          <a:prstGeom prst="rect">
            <a:avLst/>
          </a:prstGeom>
          <a:noFill/>
        </p:spPr>
        <p:txBody>
          <a:bodyPr wrap="square" rtlCol="0">
            <a:spAutoFit/>
          </a:bodyPr>
          <a:lstStyle/>
          <a:p>
            <a:r>
              <a:rPr lang="en-US" sz="2600" dirty="0" smtClean="0"/>
              <a:t>Consider the cylindrical volume of space bounded by the capacitor plates.  Compute </a:t>
            </a:r>
            <a:r>
              <a:rPr lang="en-US" sz="2600" b="1" dirty="0" smtClean="0"/>
              <a:t>S = </a:t>
            </a:r>
            <a:r>
              <a:rPr lang="en-US" sz="2800" b="1" dirty="0" smtClean="0"/>
              <a:t>E</a:t>
            </a:r>
            <a:r>
              <a:rPr lang="en-US" sz="2800" dirty="0" smtClean="0"/>
              <a:t> </a:t>
            </a:r>
            <a:r>
              <a:rPr lang="en-US" sz="2800" dirty="0"/>
              <a:t>x </a:t>
            </a:r>
            <a:r>
              <a:rPr lang="en-US" sz="2800" b="1" dirty="0"/>
              <a:t>B</a:t>
            </a:r>
            <a:r>
              <a:rPr lang="en-US" sz="2800" dirty="0"/>
              <a:t> /μ</a:t>
            </a:r>
            <a:r>
              <a:rPr lang="en-US" sz="2800" baseline="-25000" dirty="0"/>
              <a:t>0</a:t>
            </a:r>
            <a:r>
              <a:rPr lang="en-US" sz="2800" dirty="0"/>
              <a:t> </a:t>
            </a:r>
            <a:r>
              <a:rPr lang="en-US" sz="2600" b="1" dirty="0" smtClean="0"/>
              <a:t> </a:t>
            </a:r>
            <a:r>
              <a:rPr lang="en-US" sz="2600" dirty="0" smtClean="0"/>
              <a:t>at the outside (cylindrical, curved) surface of that volume. </a:t>
            </a:r>
            <a:br>
              <a:rPr lang="en-US" sz="2600" dirty="0" smtClean="0"/>
            </a:br>
            <a:r>
              <a:rPr lang="en-US" sz="2600" dirty="0" smtClean="0"/>
              <a:t>Which WAY does it point? </a:t>
            </a:r>
          </a:p>
        </p:txBody>
      </p:sp>
      <p:sp>
        <p:nvSpPr>
          <p:cNvPr id="18" name="TextBox 17"/>
          <p:cNvSpPr txBox="1"/>
          <p:nvPr/>
        </p:nvSpPr>
        <p:spPr>
          <a:xfrm>
            <a:off x="57830" y="1941970"/>
            <a:ext cx="8966199" cy="892552"/>
          </a:xfrm>
          <a:prstGeom prst="rect">
            <a:avLst/>
          </a:prstGeom>
          <a:noFill/>
        </p:spPr>
        <p:txBody>
          <a:bodyPr wrap="square" rtlCol="0">
            <a:spAutoFit/>
          </a:bodyPr>
          <a:lstStyle/>
          <a:p>
            <a:pPr marL="342900" indent="-342900">
              <a:buAutoNum type="alphaUcParenR"/>
            </a:pPr>
            <a:r>
              <a:rPr lang="en-US" sz="2600" dirty="0" smtClean="0"/>
              <a:t> Always inward    B)   Always outward </a:t>
            </a:r>
          </a:p>
          <a:p>
            <a:r>
              <a:rPr lang="en-US" sz="2600" dirty="0" smtClean="0"/>
              <a:t>C) ???</a:t>
            </a:r>
            <a:endParaRPr lang="en-US" sz="2600" dirty="0"/>
          </a:p>
        </p:txBody>
      </p:sp>
      <p:sp>
        <p:nvSpPr>
          <p:cNvPr id="19" name="Rectangle 18"/>
          <p:cNvSpPr/>
          <p:nvPr/>
        </p:nvSpPr>
        <p:spPr bwMode="auto">
          <a:xfrm>
            <a:off x="1714500" y="4445000"/>
            <a:ext cx="228600" cy="306388"/>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cxnSp>
        <p:nvCxnSpPr>
          <p:cNvPr id="6" name="Straight Connector 5"/>
          <p:cNvCxnSpPr/>
          <p:nvPr/>
        </p:nvCxnSpPr>
        <p:spPr>
          <a:xfrm>
            <a:off x="863600" y="4572794"/>
            <a:ext cx="2959101" cy="0"/>
          </a:xfrm>
          <a:prstGeom prst="line">
            <a:avLst/>
          </a:prstGeom>
          <a:ln>
            <a:solidFill>
              <a:schemeClr val="tx1"/>
            </a:solidFill>
            <a:headEnd type="none"/>
            <a:tailEnd type="arrow"/>
          </a:ln>
        </p:spPr>
        <p:style>
          <a:lnRef idx="2">
            <a:schemeClr val="accent1"/>
          </a:lnRef>
          <a:fillRef idx="0">
            <a:schemeClr val="accent1"/>
          </a:fillRef>
          <a:effectRef idx="1">
            <a:schemeClr val="accent1"/>
          </a:effectRef>
          <a:fontRef idx="minor">
            <a:schemeClr val="tx1"/>
          </a:fontRef>
        </p:style>
      </p:cxnSp>
      <p:sp>
        <p:nvSpPr>
          <p:cNvPr id="2" name="Can 1"/>
          <p:cNvSpPr/>
          <p:nvPr/>
        </p:nvSpPr>
        <p:spPr bwMode="auto">
          <a:xfrm rot="5400000" flipH="1">
            <a:off x="3237705" y="4052093"/>
            <a:ext cx="3201989" cy="1041400"/>
          </a:xfrm>
          <a:prstGeom prst="can">
            <a:avLst>
              <a:gd name="adj" fmla="val 15280"/>
            </a:avLst>
          </a:prstGeom>
          <a:solidFill>
            <a:schemeClr val="accent1">
              <a:alpha val="73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5" name="Can 4"/>
          <p:cNvSpPr/>
          <p:nvPr/>
        </p:nvSpPr>
        <p:spPr>
          <a:xfrm rot="5400000">
            <a:off x="3960813" y="4230687"/>
            <a:ext cx="3201988" cy="684213"/>
          </a:xfrm>
          <a:prstGeom prst="can">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3" name="Freeform 2"/>
          <p:cNvSpPr/>
          <p:nvPr/>
        </p:nvSpPr>
        <p:spPr>
          <a:xfrm>
            <a:off x="5029200" y="1437522"/>
            <a:ext cx="1160464" cy="1397000"/>
          </a:xfrm>
          <a:custGeom>
            <a:avLst/>
            <a:gdLst>
              <a:gd name="connsiteX0" fmla="*/ 1460923 w 1699036"/>
              <a:gd name="connsiteY0" fmla="*/ 0 h 1587500"/>
              <a:gd name="connsiteX1" fmla="*/ 1524423 w 1699036"/>
              <a:gd name="connsiteY1" fmla="*/ 12700 h 1587500"/>
              <a:gd name="connsiteX2" fmla="*/ 1689523 w 1699036"/>
              <a:gd name="connsiteY2" fmla="*/ 215900 h 1587500"/>
              <a:gd name="connsiteX3" fmla="*/ 1676823 w 1699036"/>
              <a:gd name="connsiteY3" fmla="*/ 431800 h 1587500"/>
              <a:gd name="connsiteX4" fmla="*/ 1664123 w 1699036"/>
              <a:gd name="connsiteY4" fmla="*/ 469900 h 1587500"/>
              <a:gd name="connsiteX5" fmla="*/ 1626023 w 1699036"/>
              <a:gd name="connsiteY5" fmla="*/ 609600 h 1587500"/>
              <a:gd name="connsiteX6" fmla="*/ 1613323 w 1699036"/>
              <a:gd name="connsiteY6" fmla="*/ 736600 h 1587500"/>
              <a:gd name="connsiteX7" fmla="*/ 1587923 w 1699036"/>
              <a:gd name="connsiteY7" fmla="*/ 774700 h 1587500"/>
              <a:gd name="connsiteX8" fmla="*/ 1562523 w 1699036"/>
              <a:gd name="connsiteY8" fmla="*/ 863600 h 1587500"/>
              <a:gd name="connsiteX9" fmla="*/ 1537123 w 1699036"/>
              <a:gd name="connsiteY9" fmla="*/ 914400 h 1587500"/>
              <a:gd name="connsiteX10" fmla="*/ 1435523 w 1699036"/>
              <a:gd name="connsiteY10" fmla="*/ 1041400 h 1587500"/>
              <a:gd name="connsiteX11" fmla="*/ 1397423 w 1699036"/>
              <a:gd name="connsiteY11" fmla="*/ 1054100 h 1587500"/>
              <a:gd name="connsiteX12" fmla="*/ 1219623 w 1699036"/>
              <a:gd name="connsiteY12" fmla="*/ 1104900 h 1587500"/>
              <a:gd name="connsiteX13" fmla="*/ 978323 w 1699036"/>
              <a:gd name="connsiteY13" fmla="*/ 1130300 h 1587500"/>
              <a:gd name="connsiteX14" fmla="*/ 851323 w 1699036"/>
              <a:gd name="connsiteY14" fmla="*/ 1143000 h 1587500"/>
              <a:gd name="connsiteX15" fmla="*/ 800523 w 1699036"/>
              <a:gd name="connsiteY15" fmla="*/ 1168400 h 1587500"/>
              <a:gd name="connsiteX16" fmla="*/ 737023 w 1699036"/>
              <a:gd name="connsiteY16" fmla="*/ 1181100 h 1587500"/>
              <a:gd name="connsiteX17" fmla="*/ 686223 w 1699036"/>
              <a:gd name="connsiteY17" fmla="*/ 1193800 h 1587500"/>
              <a:gd name="connsiteX18" fmla="*/ 584623 w 1699036"/>
              <a:gd name="connsiteY18" fmla="*/ 1231900 h 1587500"/>
              <a:gd name="connsiteX19" fmla="*/ 533823 w 1699036"/>
              <a:gd name="connsiteY19" fmla="*/ 1244600 h 1587500"/>
              <a:gd name="connsiteX20" fmla="*/ 470323 w 1699036"/>
              <a:gd name="connsiteY20" fmla="*/ 1270000 h 1587500"/>
              <a:gd name="connsiteX21" fmla="*/ 381423 w 1699036"/>
              <a:gd name="connsiteY21" fmla="*/ 1308100 h 1587500"/>
              <a:gd name="connsiteX22" fmla="*/ 279823 w 1699036"/>
              <a:gd name="connsiteY22" fmla="*/ 1333500 h 1587500"/>
              <a:gd name="connsiteX23" fmla="*/ 190923 w 1699036"/>
              <a:gd name="connsiteY23" fmla="*/ 1358900 h 1587500"/>
              <a:gd name="connsiteX24" fmla="*/ 114723 w 1699036"/>
              <a:gd name="connsiteY24" fmla="*/ 1397000 h 1587500"/>
              <a:gd name="connsiteX25" fmla="*/ 76623 w 1699036"/>
              <a:gd name="connsiteY25" fmla="*/ 1435100 h 1587500"/>
              <a:gd name="connsiteX26" fmla="*/ 51223 w 1699036"/>
              <a:gd name="connsiteY26" fmla="*/ 1485900 h 1587500"/>
              <a:gd name="connsiteX27" fmla="*/ 13123 w 1699036"/>
              <a:gd name="connsiteY27" fmla="*/ 1511300 h 1587500"/>
              <a:gd name="connsiteX28" fmla="*/ 423 w 1699036"/>
              <a:gd name="connsiteY28" fmla="*/ 1587500 h 158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699036" h="1587500">
                <a:moveTo>
                  <a:pt x="1460923" y="0"/>
                </a:moveTo>
                <a:cubicBezTo>
                  <a:pt x="1482090" y="4233"/>
                  <a:pt x="1508730" y="-2121"/>
                  <a:pt x="1524423" y="12700"/>
                </a:cubicBezTo>
                <a:cubicBezTo>
                  <a:pt x="1587871" y="72623"/>
                  <a:pt x="1659698" y="133882"/>
                  <a:pt x="1689523" y="215900"/>
                </a:cubicBezTo>
                <a:cubicBezTo>
                  <a:pt x="1714160" y="283651"/>
                  <a:pt x="1683996" y="360067"/>
                  <a:pt x="1676823" y="431800"/>
                </a:cubicBezTo>
                <a:cubicBezTo>
                  <a:pt x="1675491" y="445121"/>
                  <a:pt x="1667645" y="456985"/>
                  <a:pt x="1664123" y="469900"/>
                </a:cubicBezTo>
                <a:cubicBezTo>
                  <a:pt x="1621153" y="627458"/>
                  <a:pt x="1655255" y="521904"/>
                  <a:pt x="1626023" y="609600"/>
                </a:cubicBezTo>
                <a:cubicBezTo>
                  <a:pt x="1621790" y="651933"/>
                  <a:pt x="1622890" y="695145"/>
                  <a:pt x="1613323" y="736600"/>
                </a:cubicBezTo>
                <a:cubicBezTo>
                  <a:pt x="1609891" y="751473"/>
                  <a:pt x="1594749" y="761048"/>
                  <a:pt x="1587923" y="774700"/>
                </a:cubicBezTo>
                <a:cubicBezTo>
                  <a:pt x="1572571" y="805403"/>
                  <a:pt x="1574730" y="831047"/>
                  <a:pt x="1562523" y="863600"/>
                </a:cubicBezTo>
                <a:cubicBezTo>
                  <a:pt x="1555876" y="881327"/>
                  <a:pt x="1546863" y="898166"/>
                  <a:pt x="1537123" y="914400"/>
                </a:cubicBezTo>
                <a:cubicBezTo>
                  <a:pt x="1511936" y="956378"/>
                  <a:pt x="1477396" y="1011491"/>
                  <a:pt x="1435523" y="1041400"/>
                </a:cubicBezTo>
                <a:cubicBezTo>
                  <a:pt x="1424630" y="1049181"/>
                  <a:pt x="1409728" y="1048827"/>
                  <a:pt x="1397423" y="1054100"/>
                </a:cubicBezTo>
                <a:cubicBezTo>
                  <a:pt x="1280067" y="1104395"/>
                  <a:pt x="1428905" y="1063044"/>
                  <a:pt x="1219623" y="1104900"/>
                </a:cubicBezTo>
                <a:cubicBezTo>
                  <a:pt x="1090470" y="1130731"/>
                  <a:pt x="1197994" y="1111994"/>
                  <a:pt x="978323" y="1130300"/>
                </a:cubicBezTo>
                <a:cubicBezTo>
                  <a:pt x="935925" y="1133833"/>
                  <a:pt x="893656" y="1138767"/>
                  <a:pt x="851323" y="1143000"/>
                </a:cubicBezTo>
                <a:cubicBezTo>
                  <a:pt x="834390" y="1151467"/>
                  <a:pt x="818484" y="1162413"/>
                  <a:pt x="800523" y="1168400"/>
                </a:cubicBezTo>
                <a:cubicBezTo>
                  <a:pt x="780045" y="1175226"/>
                  <a:pt x="758095" y="1176417"/>
                  <a:pt x="737023" y="1181100"/>
                </a:cubicBezTo>
                <a:cubicBezTo>
                  <a:pt x="719984" y="1184886"/>
                  <a:pt x="703006" y="1189005"/>
                  <a:pt x="686223" y="1193800"/>
                </a:cubicBezTo>
                <a:cubicBezTo>
                  <a:pt x="623801" y="1211635"/>
                  <a:pt x="665142" y="1205060"/>
                  <a:pt x="584623" y="1231900"/>
                </a:cubicBezTo>
                <a:cubicBezTo>
                  <a:pt x="568064" y="1237420"/>
                  <a:pt x="550382" y="1239080"/>
                  <a:pt x="533823" y="1244600"/>
                </a:cubicBezTo>
                <a:cubicBezTo>
                  <a:pt x="512196" y="1251809"/>
                  <a:pt x="491155" y="1260741"/>
                  <a:pt x="470323" y="1270000"/>
                </a:cubicBezTo>
                <a:cubicBezTo>
                  <a:pt x="415222" y="1294489"/>
                  <a:pt x="432058" y="1294290"/>
                  <a:pt x="381423" y="1308100"/>
                </a:cubicBezTo>
                <a:cubicBezTo>
                  <a:pt x="347744" y="1317285"/>
                  <a:pt x="313690" y="1325033"/>
                  <a:pt x="279823" y="1333500"/>
                </a:cubicBezTo>
                <a:cubicBezTo>
                  <a:pt x="263547" y="1337569"/>
                  <a:pt x="209143" y="1349790"/>
                  <a:pt x="190923" y="1358900"/>
                </a:cubicBezTo>
                <a:cubicBezTo>
                  <a:pt x="92446" y="1408139"/>
                  <a:pt x="210488" y="1365078"/>
                  <a:pt x="114723" y="1397000"/>
                </a:cubicBezTo>
                <a:cubicBezTo>
                  <a:pt x="102023" y="1409700"/>
                  <a:pt x="87062" y="1420485"/>
                  <a:pt x="76623" y="1435100"/>
                </a:cubicBezTo>
                <a:cubicBezTo>
                  <a:pt x="65619" y="1450506"/>
                  <a:pt x="63343" y="1471356"/>
                  <a:pt x="51223" y="1485900"/>
                </a:cubicBezTo>
                <a:cubicBezTo>
                  <a:pt x="41452" y="1497626"/>
                  <a:pt x="25823" y="1502833"/>
                  <a:pt x="13123" y="1511300"/>
                </a:cubicBezTo>
                <a:cubicBezTo>
                  <a:pt x="-3593" y="1561448"/>
                  <a:pt x="423" y="1536013"/>
                  <a:pt x="423" y="1587500"/>
                </a:cubicBezTo>
              </a:path>
            </a:pathLst>
          </a:custGeom>
          <a:ln w="38100" cmpd="sng">
            <a:solidFill>
              <a:schemeClr val="tx1"/>
            </a:solidFill>
            <a:headEnd type="none"/>
            <a:tailEnd type="arrow"/>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13"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8.17</a:t>
            </a:r>
            <a:endParaRPr lang="en-US" sz="800" dirty="0"/>
          </a:p>
        </p:txBody>
      </p:sp>
    </p:spTree>
    <p:extLst>
      <p:ext uri="{BB962C8B-B14F-4D97-AF65-F5344CB8AC3E}">
        <p14:creationId xmlns:p14="http://schemas.microsoft.com/office/powerpoint/2010/main" val="38142383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304800" y="381000"/>
            <a:ext cx="8534400" cy="2286000"/>
          </a:xfrm>
        </p:spPr>
        <p:txBody>
          <a:bodyPr/>
          <a:lstStyle/>
          <a:p>
            <a:pPr algn="l" eaLnBrk="1" hangingPunct="1"/>
            <a:r>
              <a:rPr lang="en-US" sz="3600">
                <a:latin typeface="Times New Roman" charset="0"/>
                <a:ea typeface="Times New Roman" charset="0"/>
                <a:cs typeface="Times New Roman" charset="0"/>
              </a:rPr>
              <a:t>Given a quantity with units of (Joules/m</a:t>
            </a:r>
            <a:r>
              <a:rPr lang="en-US" sz="3600" baseline="30000">
                <a:latin typeface="Times New Roman" charset="0"/>
                <a:ea typeface="Times New Roman" charset="0"/>
                <a:cs typeface="Times New Roman" charset="0"/>
              </a:rPr>
              <a:t>3</a:t>
            </a:r>
            <a:r>
              <a:rPr lang="en-US" sz="3600">
                <a:latin typeface="Times New Roman" charset="0"/>
                <a:ea typeface="Times New Roman" charset="0"/>
                <a:cs typeface="Times New Roman" charset="0"/>
              </a:rPr>
              <a:t>), you can convert it to a quantity with units of Joules/(m</a:t>
            </a:r>
            <a:r>
              <a:rPr lang="en-US" sz="3600" baseline="30000">
                <a:latin typeface="Times New Roman" charset="0"/>
                <a:ea typeface="Times New Roman" charset="0"/>
                <a:cs typeface="Times New Roman" charset="0"/>
              </a:rPr>
              <a:t>2</a:t>
            </a:r>
            <a:r>
              <a:rPr lang="en-US" sz="3600">
                <a:latin typeface="Times New Roman" charset="0"/>
                <a:ea typeface="Times New Roman" charset="0"/>
                <a:cs typeface="Times New Roman" charset="0"/>
              </a:rPr>
              <a:t> * seconds) by multiplying by:</a:t>
            </a:r>
            <a:br>
              <a:rPr lang="en-US" sz="3600">
                <a:latin typeface="Times New Roman" charset="0"/>
                <a:ea typeface="Times New Roman" charset="0"/>
                <a:cs typeface="Times New Roman" charset="0"/>
              </a:rPr>
            </a:br>
            <a:endParaRPr lang="en-US" sz="3600">
              <a:solidFill>
                <a:srgbClr val="0070C0"/>
              </a:solidFill>
              <a:latin typeface="Times New Roman" charset="0"/>
              <a:ea typeface="Times New Roman" charset="0"/>
              <a:cs typeface="Times New Roman" charset="0"/>
            </a:endParaRPr>
          </a:p>
        </p:txBody>
      </p:sp>
      <p:sp>
        <p:nvSpPr>
          <p:cNvPr id="3" name="Subtitle 2"/>
          <p:cNvSpPr>
            <a:spLocks noGrp="1"/>
          </p:cNvSpPr>
          <p:nvPr>
            <p:ph type="subTitle" idx="1"/>
          </p:nvPr>
        </p:nvSpPr>
        <p:spPr>
          <a:xfrm>
            <a:off x="1219200" y="2514600"/>
            <a:ext cx="6705600" cy="3352800"/>
          </a:xfrm>
        </p:spPr>
        <p:txBody>
          <a:bodyPr/>
          <a:lstStyle/>
          <a:p>
            <a:pPr marL="514350" indent="-514350" algn="l" eaLnBrk="1" hangingPunct="1">
              <a:buFont typeface="Arial" charset="0"/>
              <a:buAutoNum type="alphaUcParenR"/>
            </a:pPr>
            <a:r>
              <a:rPr lang="en-US" sz="3600">
                <a:solidFill>
                  <a:schemeClr val="tx1"/>
                </a:solidFill>
                <a:latin typeface="Times New Roman" charset="0"/>
                <a:ea typeface="Times New Roman" charset="0"/>
                <a:cs typeface="Times New Roman" charset="0"/>
              </a:rPr>
              <a:t> a length</a:t>
            </a:r>
          </a:p>
          <a:p>
            <a:pPr marL="514350" indent="-514350" algn="l" eaLnBrk="1" hangingPunct="1">
              <a:buFont typeface="Arial" charset="0"/>
              <a:buAutoNum type="alphaUcParenR"/>
            </a:pPr>
            <a:r>
              <a:rPr lang="en-US" sz="3600">
                <a:solidFill>
                  <a:schemeClr val="tx1"/>
                </a:solidFill>
                <a:latin typeface="Times New Roman" charset="0"/>
                <a:ea typeface="Times New Roman" charset="0"/>
                <a:cs typeface="Times New Roman" charset="0"/>
              </a:rPr>
              <a:t> a frequency</a:t>
            </a:r>
          </a:p>
          <a:p>
            <a:pPr marL="514350" indent="-514350" algn="l" eaLnBrk="1" hangingPunct="1">
              <a:buFont typeface="Arial" charset="0"/>
              <a:buAutoNum type="alphaUcParenR"/>
            </a:pPr>
            <a:r>
              <a:rPr lang="en-US" sz="3600">
                <a:solidFill>
                  <a:schemeClr val="tx1"/>
                </a:solidFill>
                <a:latin typeface="Times New Roman" charset="0"/>
                <a:ea typeface="Times New Roman" charset="0"/>
                <a:cs typeface="Times New Roman" charset="0"/>
              </a:rPr>
              <a:t> a speed</a:t>
            </a:r>
          </a:p>
          <a:p>
            <a:pPr marL="514350" indent="-514350" algn="l" eaLnBrk="1" hangingPunct="1">
              <a:buFont typeface="Arial" charset="0"/>
              <a:buAutoNum type="alphaUcParenR"/>
            </a:pPr>
            <a:r>
              <a:rPr lang="en-US" sz="3600">
                <a:solidFill>
                  <a:schemeClr val="tx1"/>
                </a:solidFill>
                <a:latin typeface="Times New Roman" charset="0"/>
                <a:ea typeface="Times New Roman" charset="0"/>
                <a:cs typeface="Times New Roman" charset="0"/>
              </a:rPr>
              <a:t> an acceleration</a:t>
            </a:r>
          </a:p>
          <a:p>
            <a:pPr marL="514350" indent="-514350" algn="l" eaLnBrk="1" hangingPunct="1">
              <a:buFont typeface="Arial" charset="0"/>
              <a:buAutoNum type="alphaUcParenR"/>
            </a:pPr>
            <a:r>
              <a:rPr lang="en-US" sz="3600">
                <a:solidFill>
                  <a:schemeClr val="tx1"/>
                </a:solidFill>
                <a:latin typeface="Times New Roman" charset="0"/>
                <a:ea typeface="Times New Roman" charset="0"/>
                <a:cs typeface="Times New Roman" charset="0"/>
              </a:rPr>
              <a:t> None of the above</a:t>
            </a:r>
          </a:p>
          <a:p>
            <a:pPr marL="514350" indent="-514350" algn="l" eaLnBrk="1" hangingPunct="1"/>
            <a:endParaRPr lang="en-US" sz="2800">
              <a:solidFill>
                <a:schemeClr val="tx1"/>
              </a:solidFill>
              <a:latin typeface="Times New Roman" charset="0"/>
              <a:ea typeface="Times New Roman" charset="0"/>
              <a:cs typeface="Times New Roman" charset="0"/>
            </a:endParaRPr>
          </a:p>
          <a:p>
            <a:pPr marL="514350" indent="-514350" algn="l" eaLnBrk="1" hangingPunct="1">
              <a:buFont typeface="Arial" charset="0"/>
              <a:buAutoNum type="alphaUcParenR"/>
            </a:pPr>
            <a:endParaRPr lang="en-US" sz="2800">
              <a:solidFill>
                <a:schemeClr val="tx1"/>
              </a:solidFill>
              <a:latin typeface="Times New Roman" charset="0"/>
              <a:ea typeface="Times New Roman" charset="0"/>
              <a:cs typeface="Times New Roman" charset="0"/>
            </a:endParaRPr>
          </a:p>
        </p:txBody>
      </p:sp>
      <p:sp>
        <p:nvSpPr>
          <p:cNvPr id="4"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8.18</a:t>
            </a:r>
            <a:endParaRPr lang="en-US" sz="800" dirty="0"/>
          </a:p>
        </p:txBody>
      </p:sp>
    </p:spTree>
    <p:extLst>
      <p:ext uri="{BB962C8B-B14F-4D97-AF65-F5344CB8AC3E}">
        <p14:creationId xmlns:p14="http://schemas.microsoft.com/office/powerpoint/2010/main" val="200358538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p:cNvSpPr>
            <a:spLocks noGrp="1"/>
          </p:cNvSpPr>
          <p:nvPr>
            <p:ph type="title" idx="4294967295"/>
          </p:nvPr>
        </p:nvSpPr>
        <p:spPr>
          <a:xfrm>
            <a:off x="0" y="369888"/>
            <a:ext cx="9144000" cy="1876425"/>
          </a:xfrm>
          <a:ln>
            <a:noFill/>
          </a:ln>
        </p:spPr>
        <p:txBody>
          <a:bodyPr anchor="t"/>
          <a:lstStyle/>
          <a:p>
            <a:pPr algn="l"/>
            <a:r>
              <a:rPr lang="en-US" sz="2400" dirty="0" smtClean="0">
                <a:latin typeface="Arial" charset="0"/>
                <a:ea typeface="Arial" charset="0"/>
                <a:cs typeface="Arial" charset="0"/>
              </a:rPr>
              <a:t>Consider a current I flowing through a cylindrical resistor of length L and radius </a:t>
            </a:r>
            <a:r>
              <a:rPr lang="en-US" sz="2400" i="1" dirty="0" smtClean="0">
                <a:latin typeface="Arial" charset="0"/>
                <a:ea typeface="Arial" charset="0"/>
                <a:cs typeface="Arial" charset="0"/>
              </a:rPr>
              <a:t>a</a:t>
            </a:r>
            <a:r>
              <a:rPr lang="en-US" sz="2400" dirty="0" smtClean="0">
                <a:latin typeface="Arial" charset="0"/>
                <a:ea typeface="Arial" charset="0"/>
                <a:cs typeface="Arial" charset="0"/>
              </a:rPr>
              <a:t> with voltage V applied. </a:t>
            </a:r>
            <a:r>
              <a:rPr lang="en-US" sz="2400" dirty="0" smtClean="0">
                <a:solidFill>
                  <a:srgbClr val="000090"/>
                </a:solidFill>
                <a:latin typeface="Arial" charset="0"/>
                <a:ea typeface="Arial" charset="0"/>
                <a:cs typeface="Arial" charset="0"/>
              </a:rPr>
              <a:t>What is the E field inside the resistor</a:t>
            </a:r>
            <a:r>
              <a:rPr lang="en-US" sz="2400" dirty="0" smtClean="0">
                <a:latin typeface="Arial" charset="0"/>
                <a:ea typeface="Arial" charset="0"/>
                <a:cs typeface="Arial" charset="0"/>
              </a:rPr>
              <a:t>? </a:t>
            </a:r>
            <a:endParaRPr lang="en-US" sz="2400" b="1" dirty="0" smtClean="0">
              <a:latin typeface="Arial" charset="0"/>
              <a:ea typeface="Arial" charset="0"/>
              <a:cs typeface="Arial" charset="0"/>
            </a:endParaRPr>
          </a:p>
        </p:txBody>
      </p:sp>
      <p:sp>
        <p:nvSpPr>
          <p:cNvPr id="20483" name="TextBox 3"/>
          <p:cNvSpPr txBox="1">
            <a:spLocks noChangeArrowheads="1"/>
          </p:cNvSpPr>
          <p:nvPr/>
        </p:nvSpPr>
        <p:spPr bwMode="auto">
          <a:xfrm>
            <a:off x="300038" y="3962400"/>
            <a:ext cx="8616950" cy="1938338"/>
          </a:xfrm>
          <a:prstGeom prst="rect">
            <a:avLst/>
          </a:prstGeom>
          <a:noFill/>
          <a:ln w="9525">
            <a:noFill/>
            <a:miter lim="800000"/>
            <a:headEnd/>
            <a:tailEnd/>
          </a:ln>
        </p:spPr>
        <p:txBody>
          <a:bodyPr>
            <a:prstTxWarp prst="textNoShape">
              <a:avLst/>
            </a:prstTxWarp>
            <a:spAutoFit/>
          </a:bodyPr>
          <a:lstStyle/>
          <a:p>
            <a:pPr marL="457200" indent="-457200">
              <a:buFontTx/>
              <a:buAutoNum type="alphaUcPeriod"/>
            </a:pPr>
            <a:r>
              <a:rPr lang="en-US" sz="2400" dirty="0"/>
              <a:t>(V/</a:t>
            </a:r>
            <a:r>
              <a:rPr lang="en-US" sz="2400" i="1" dirty="0"/>
              <a:t>a</a:t>
            </a:r>
            <a:r>
              <a:rPr lang="en-US" sz="2400" dirty="0"/>
              <a:t>) z-hat</a:t>
            </a:r>
          </a:p>
          <a:p>
            <a:pPr marL="457200" indent="-457200">
              <a:buFontTx/>
              <a:buAutoNum type="alphaUcPeriod"/>
            </a:pPr>
            <a:r>
              <a:rPr lang="en-US" sz="2400" dirty="0"/>
              <a:t>(V/</a:t>
            </a:r>
            <a:r>
              <a:rPr lang="en-US" sz="2400" i="1" dirty="0"/>
              <a:t>a</a:t>
            </a:r>
            <a:r>
              <a:rPr lang="en-US" sz="2400" dirty="0"/>
              <a:t>) </a:t>
            </a:r>
            <a:r>
              <a:rPr lang="en-US" sz="2400" dirty="0" err="1">
                <a:latin typeface="Lucida Grande" charset="0"/>
                <a:ea typeface="Lucida Grande" charset="0"/>
                <a:cs typeface="Lucida Grande" charset="0"/>
              </a:rPr>
              <a:t>ϕ</a:t>
            </a:r>
            <a:r>
              <a:rPr lang="en-US" sz="2400" dirty="0"/>
              <a:t>-hat</a:t>
            </a:r>
          </a:p>
          <a:p>
            <a:pPr marL="457200" indent="-457200">
              <a:buFontTx/>
              <a:buAutoNum type="alphaUcPeriod"/>
            </a:pPr>
            <a:r>
              <a:rPr lang="en-US" sz="2400" dirty="0"/>
              <a:t>(V/</a:t>
            </a:r>
            <a:r>
              <a:rPr lang="en-US" sz="2400" i="1" dirty="0"/>
              <a:t>a</a:t>
            </a:r>
            <a:r>
              <a:rPr lang="en-US" sz="2400" dirty="0"/>
              <a:t>) s-hat </a:t>
            </a:r>
          </a:p>
          <a:p>
            <a:pPr marL="457200" indent="-457200">
              <a:buFontTx/>
              <a:buAutoNum type="alphaUcPeriod"/>
            </a:pPr>
            <a:r>
              <a:rPr lang="en-US" sz="2400" dirty="0"/>
              <a:t>(</a:t>
            </a:r>
            <a:r>
              <a:rPr lang="en-US" sz="2400" dirty="0" err="1"/>
              <a:t>Vs</a:t>
            </a:r>
            <a:r>
              <a:rPr lang="en-US" sz="2400" dirty="0"/>
              <a:t>/</a:t>
            </a:r>
            <a:r>
              <a:rPr lang="en-US" sz="2400" i="1" dirty="0"/>
              <a:t>a</a:t>
            </a:r>
            <a:r>
              <a:rPr lang="en-US" sz="2400" baseline="30000" dirty="0"/>
              <a:t>2</a:t>
            </a:r>
            <a:r>
              <a:rPr lang="en-US" sz="2400" dirty="0"/>
              <a:t>) z-hat</a:t>
            </a:r>
          </a:p>
          <a:p>
            <a:pPr marL="457200" indent="-457200">
              <a:buFontTx/>
              <a:buAutoNum type="alphaUcPeriod"/>
            </a:pPr>
            <a:r>
              <a:rPr lang="en-US" sz="2400" dirty="0"/>
              <a:t>None of the above</a:t>
            </a:r>
          </a:p>
        </p:txBody>
      </p:sp>
      <p:sp>
        <p:nvSpPr>
          <p:cNvPr id="6" name="Can 5"/>
          <p:cNvSpPr/>
          <p:nvPr/>
        </p:nvSpPr>
        <p:spPr>
          <a:xfrm rot="5400000">
            <a:off x="3488532" y="929481"/>
            <a:ext cx="1708150" cy="3656013"/>
          </a:xfrm>
          <a:prstGeom prst="can">
            <a:avLst/>
          </a:prstGeom>
          <a:solidFill>
            <a:schemeClr val="accent5">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8" name="Straight Arrow Connector 7"/>
          <p:cNvCxnSpPr/>
          <p:nvPr/>
        </p:nvCxnSpPr>
        <p:spPr>
          <a:xfrm>
            <a:off x="3352800" y="2057400"/>
            <a:ext cx="1600200" cy="1588"/>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3352800" y="2439988"/>
            <a:ext cx="1600200" cy="1587"/>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3352800" y="2971800"/>
            <a:ext cx="1600200" cy="1588"/>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3352800" y="3429000"/>
            <a:ext cx="1600200" cy="1588"/>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7086600" y="2743200"/>
            <a:ext cx="990600" cy="1588"/>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sp>
        <p:nvSpPr>
          <p:cNvPr id="20491" name="TextBox 13"/>
          <p:cNvSpPr txBox="1">
            <a:spLocks noChangeArrowheads="1"/>
          </p:cNvSpPr>
          <p:nvPr/>
        </p:nvSpPr>
        <p:spPr bwMode="auto">
          <a:xfrm>
            <a:off x="7926388" y="2789238"/>
            <a:ext cx="301625" cy="368300"/>
          </a:xfrm>
          <a:prstGeom prst="rect">
            <a:avLst/>
          </a:prstGeom>
          <a:noFill/>
          <a:ln w="9525">
            <a:noFill/>
            <a:miter lim="800000"/>
            <a:headEnd/>
            <a:tailEnd/>
          </a:ln>
        </p:spPr>
        <p:txBody>
          <a:bodyPr wrap="none">
            <a:prstTxWarp prst="textNoShape">
              <a:avLst/>
            </a:prstTxWarp>
            <a:spAutoFit/>
          </a:bodyPr>
          <a:lstStyle/>
          <a:p>
            <a:r>
              <a:rPr lang="en-US"/>
              <a:t>z</a:t>
            </a:r>
          </a:p>
        </p:txBody>
      </p:sp>
      <p:cxnSp>
        <p:nvCxnSpPr>
          <p:cNvPr id="16" name="Straight Arrow Connector 15"/>
          <p:cNvCxnSpPr/>
          <p:nvPr/>
        </p:nvCxnSpPr>
        <p:spPr>
          <a:xfrm rot="5400000">
            <a:off x="6676231" y="3199607"/>
            <a:ext cx="822325"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493" name="TextBox 17"/>
          <p:cNvSpPr txBox="1">
            <a:spLocks noChangeArrowheads="1"/>
          </p:cNvSpPr>
          <p:nvPr/>
        </p:nvSpPr>
        <p:spPr bwMode="auto">
          <a:xfrm>
            <a:off x="7164388" y="3427413"/>
            <a:ext cx="301625" cy="368300"/>
          </a:xfrm>
          <a:prstGeom prst="rect">
            <a:avLst/>
          </a:prstGeom>
          <a:noFill/>
          <a:ln w="9525">
            <a:noFill/>
            <a:miter lim="800000"/>
            <a:headEnd/>
            <a:tailEnd/>
          </a:ln>
        </p:spPr>
        <p:txBody>
          <a:bodyPr wrap="none">
            <a:prstTxWarp prst="textNoShape">
              <a:avLst/>
            </a:prstTxWarp>
            <a:spAutoFit/>
          </a:bodyPr>
          <a:lstStyle/>
          <a:p>
            <a:r>
              <a:rPr lang="en-US"/>
              <a:t>s</a:t>
            </a:r>
          </a:p>
        </p:txBody>
      </p:sp>
      <p:sp>
        <p:nvSpPr>
          <p:cNvPr id="20494" name="TextBox 18"/>
          <p:cNvSpPr txBox="1">
            <a:spLocks noChangeArrowheads="1"/>
          </p:cNvSpPr>
          <p:nvPr/>
        </p:nvSpPr>
        <p:spPr bwMode="auto">
          <a:xfrm>
            <a:off x="6446838" y="3430588"/>
            <a:ext cx="361950" cy="369887"/>
          </a:xfrm>
          <a:prstGeom prst="rect">
            <a:avLst/>
          </a:prstGeom>
          <a:noFill/>
          <a:ln w="9525">
            <a:noFill/>
            <a:miter lim="800000"/>
            <a:headEnd/>
            <a:tailEnd/>
          </a:ln>
        </p:spPr>
        <p:txBody>
          <a:bodyPr wrap="none">
            <a:prstTxWarp prst="textNoShape">
              <a:avLst/>
            </a:prstTxWarp>
            <a:spAutoFit/>
          </a:bodyPr>
          <a:lstStyle/>
          <a:p>
            <a:r>
              <a:rPr lang="en-US">
                <a:latin typeface="Lucida Grande" charset="0"/>
                <a:ea typeface="Lucida Grande" charset="0"/>
                <a:cs typeface="Lucida Grande" charset="0"/>
              </a:rPr>
              <a:t>ϕ</a:t>
            </a:r>
            <a:endParaRPr lang="en-US"/>
          </a:p>
        </p:txBody>
      </p:sp>
      <p:grpSp>
        <p:nvGrpSpPr>
          <p:cNvPr id="20495" name="Group 21"/>
          <p:cNvGrpSpPr>
            <a:grpSpLocks/>
          </p:cNvGrpSpPr>
          <p:nvPr/>
        </p:nvGrpSpPr>
        <p:grpSpPr bwMode="auto">
          <a:xfrm>
            <a:off x="6718300" y="3430588"/>
            <a:ext cx="366713" cy="369887"/>
            <a:chOff x="5715000" y="4343400"/>
            <a:chExt cx="368160" cy="369332"/>
          </a:xfrm>
        </p:grpSpPr>
        <p:sp>
          <p:nvSpPr>
            <p:cNvPr id="20496" name="TextBox 19"/>
            <p:cNvSpPr txBox="1">
              <a:spLocks noChangeArrowheads="1"/>
            </p:cNvSpPr>
            <p:nvPr/>
          </p:nvSpPr>
          <p:spPr bwMode="auto">
            <a:xfrm>
              <a:off x="5715000" y="4343400"/>
              <a:ext cx="368160" cy="369332"/>
            </a:xfrm>
            <a:prstGeom prst="rect">
              <a:avLst/>
            </a:prstGeom>
            <a:noFill/>
            <a:ln w="9525">
              <a:noFill/>
              <a:miter lim="800000"/>
              <a:headEnd/>
              <a:tailEnd/>
            </a:ln>
          </p:spPr>
          <p:txBody>
            <a:bodyPr wrap="none">
              <a:prstTxWarp prst="textNoShape">
                <a:avLst/>
              </a:prstTxWarp>
              <a:spAutoFit/>
            </a:bodyPr>
            <a:lstStyle/>
            <a:p>
              <a:r>
                <a:rPr lang="en-US">
                  <a:latin typeface="Lucida Grande" charset="0"/>
                  <a:ea typeface="Lucida Grande" charset="0"/>
                  <a:cs typeface="Lucida Grande" charset="0"/>
                </a:rPr>
                <a:t>×</a:t>
              </a:r>
              <a:endParaRPr lang="en-US"/>
            </a:p>
          </p:txBody>
        </p:sp>
        <p:sp>
          <p:nvSpPr>
            <p:cNvPr id="21" name="Oval 20"/>
            <p:cNvSpPr/>
            <p:nvPr/>
          </p:nvSpPr>
          <p:spPr>
            <a:xfrm>
              <a:off x="5805845" y="4452773"/>
              <a:ext cx="196032" cy="185459"/>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
        <p:nvSpPr>
          <p:cNvPr id="18" name="TextBox 17"/>
          <p:cNvSpPr txBox="1"/>
          <p:nvPr/>
        </p:nvSpPr>
        <p:spPr>
          <a:xfrm>
            <a:off x="3039756" y="2558534"/>
            <a:ext cx="313044" cy="369332"/>
          </a:xfrm>
          <a:prstGeom prst="rect">
            <a:avLst/>
          </a:prstGeom>
          <a:noFill/>
        </p:spPr>
        <p:txBody>
          <a:bodyPr wrap="none" rtlCol="0">
            <a:spAutoFit/>
          </a:bodyPr>
          <a:lstStyle/>
          <a:p>
            <a:r>
              <a:rPr lang="en-US" b="1" dirty="0" smtClean="0"/>
              <a:t>J</a:t>
            </a:r>
            <a:endParaRPr lang="en-US" b="1" dirty="0"/>
          </a:p>
        </p:txBody>
      </p:sp>
      <p:cxnSp>
        <p:nvCxnSpPr>
          <p:cNvPr id="3" name="Straight Arrow Connector 2"/>
          <p:cNvCxnSpPr/>
          <p:nvPr/>
        </p:nvCxnSpPr>
        <p:spPr bwMode="auto">
          <a:xfrm>
            <a:off x="2806700" y="1524000"/>
            <a:ext cx="3149600" cy="0"/>
          </a:xfrm>
          <a:prstGeom prst="straightConnector1">
            <a:avLst/>
          </a:prstGeom>
          <a:solidFill>
            <a:schemeClr val="accent1"/>
          </a:solidFill>
          <a:ln w="9525" cap="flat" cmpd="sng" algn="ctr">
            <a:solidFill>
              <a:schemeClr val="tx1"/>
            </a:solidFill>
            <a:prstDash val="solid"/>
            <a:round/>
            <a:headEnd type="arrow"/>
            <a:tailEnd type="arrow"/>
          </a:ln>
          <a:effectLst/>
        </p:spPr>
      </p:cxnSp>
      <p:sp>
        <p:nvSpPr>
          <p:cNvPr id="22" name="TextBox 21"/>
          <p:cNvSpPr txBox="1"/>
          <p:nvPr/>
        </p:nvSpPr>
        <p:spPr>
          <a:xfrm>
            <a:off x="4055756" y="1339334"/>
            <a:ext cx="304478" cy="369332"/>
          </a:xfrm>
          <a:prstGeom prst="rect">
            <a:avLst/>
          </a:prstGeom>
          <a:solidFill>
            <a:schemeClr val="bg1"/>
          </a:solidFill>
        </p:spPr>
        <p:txBody>
          <a:bodyPr wrap="none" rtlCol="0">
            <a:spAutoFit/>
          </a:bodyPr>
          <a:lstStyle/>
          <a:p>
            <a:r>
              <a:rPr lang="en-US" dirty="0"/>
              <a:t>L</a:t>
            </a:r>
          </a:p>
        </p:txBody>
      </p:sp>
      <p:cxnSp>
        <p:nvCxnSpPr>
          <p:cNvPr id="23" name="Straight Arrow Connector 22"/>
          <p:cNvCxnSpPr/>
          <p:nvPr/>
        </p:nvCxnSpPr>
        <p:spPr bwMode="auto">
          <a:xfrm flipV="1">
            <a:off x="6273800" y="1903412"/>
            <a:ext cx="0" cy="667822"/>
          </a:xfrm>
          <a:prstGeom prst="straightConnector1">
            <a:avLst/>
          </a:prstGeom>
          <a:solidFill>
            <a:schemeClr val="accent1"/>
          </a:solidFill>
          <a:ln w="9525" cap="flat" cmpd="sng" algn="ctr">
            <a:solidFill>
              <a:schemeClr val="tx1"/>
            </a:solidFill>
            <a:prstDash val="solid"/>
            <a:round/>
            <a:headEnd type="arrow"/>
            <a:tailEnd type="arrow"/>
          </a:ln>
          <a:effectLst/>
        </p:spPr>
      </p:cxnSp>
      <p:sp>
        <p:nvSpPr>
          <p:cNvPr id="24" name="TextBox 23"/>
          <p:cNvSpPr txBox="1"/>
          <p:nvPr/>
        </p:nvSpPr>
        <p:spPr>
          <a:xfrm>
            <a:off x="6113157" y="2048698"/>
            <a:ext cx="236843" cy="369332"/>
          </a:xfrm>
          <a:prstGeom prst="rect">
            <a:avLst/>
          </a:prstGeom>
          <a:solidFill>
            <a:schemeClr val="bg1"/>
          </a:solidFill>
        </p:spPr>
        <p:txBody>
          <a:bodyPr wrap="square" rtlCol="0">
            <a:spAutoFit/>
          </a:bodyPr>
          <a:lstStyle/>
          <a:p>
            <a:r>
              <a:rPr lang="en-US" i="1" dirty="0" smtClean="0"/>
              <a:t>a</a:t>
            </a:r>
            <a:endParaRPr lang="en-US" i="1" dirty="0"/>
          </a:p>
        </p:txBody>
      </p:sp>
      <p:sp>
        <p:nvSpPr>
          <p:cNvPr id="25"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8.19</a:t>
            </a:r>
            <a:endParaRPr lang="en-US" sz="800" dirty="0"/>
          </a:p>
        </p:txBody>
      </p:sp>
    </p:spTree>
    <p:extLst>
      <p:ext uri="{BB962C8B-B14F-4D97-AF65-F5344CB8AC3E}">
        <p14:creationId xmlns:p14="http://schemas.microsoft.com/office/powerpoint/2010/main" val="45648738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1026"/>
          <p:cNvSpPr>
            <a:spLocks noGrp="1"/>
          </p:cNvSpPr>
          <p:nvPr>
            <p:ph type="title" idx="4294967295"/>
          </p:nvPr>
        </p:nvSpPr>
        <p:spPr>
          <a:xfrm>
            <a:off x="300038" y="642938"/>
            <a:ext cx="9144000" cy="1876425"/>
          </a:xfrm>
        </p:spPr>
        <p:txBody>
          <a:bodyPr anchor="t">
            <a:normAutofit fontScale="90000"/>
          </a:bodyPr>
          <a:lstStyle/>
          <a:p>
            <a:pPr algn="l"/>
            <a:r>
              <a:rPr lang="en-US" sz="2400" smtClean="0">
                <a:latin typeface="Arial" charset="0"/>
                <a:ea typeface="Arial" charset="0"/>
                <a:cs typeface="Arial" charset="0"/>
              </a:rPr>
              <a:t>The work energy theorem states:</a:t>
            </a:r>
            <a:br>
              <a:rPr lang="en-US" sz="2400" smtClean="0">
                <a:latin typeface="Arial" charset="0"/>
                <a:ea typeface="Arial" charset="0"/>
                <a:cs typeface="Arial" charset="0"/>
              </a:rPr>
            </a:br>
            <a:r>
              <a:rPr lang="en-US" sz="2400" smtClean="0">
                <a:latin typeface="Arial" charset="0"/>
                <a:ea typeface="Arial" charset="0"/>
                <a:cs typeface="Arial" charset="0"/>
              </a:rPr>
              <a:t/>
            </a:r>
            <a:br>
              <a:rPr lang="en-US" sz="2400" smtClean="0">
                <a:latin typeface="Arial" charset="0"/>
                <a:ea typeface="Arial" charset="0"/>
                <a:cs typeface="Arial" charset="0"/>
              </a:rPr>
            </a:br>
            <a:r>
              <a:rPr lang="en-US" sz="2400" smtClean="0">
                <a:latin typeface="Arial" charset="0"/>
                <a:ea typeface="Arial" charset="0"/>
                <a:cs typeface="Arial" charset="0"/>
              </a:rPr>
              <a:t/>
            </a:r>
            <a:br>
              <a:rPr lang="en-US" sz="2400" smtClean="0">
                <a:latin typeface="Arial" charset="0"/>
                <a:ea typeface="Arial" charset="0"/>
                <a:cs typeface="Arial" charset="0"/>
              </a:rPr>
            </a:br>
            <a:r>
              <a:rPr lang="en-US" sz="2400" smtClean="0">
                <a:latin typeface="Arial" charset="0"/>
                <a:ea typeface="Arial" charset="0"/>
                <a:cs typeface="Arial" charset="0"/>
              </a:rPr>
              <a:t/>
            </a:r>
            <a:br>
              <a:rPr lang="en-US" sz="2400" smtClean="0">
                <a:latin typeface="Arial" charset="0"/>
                <a:ea typeface="Arial" charset="0"/>
                <a:cs typeface="Arial" charset="0"/>
              </a:rPr>
            </a:br>
            <a:r>
              <a:rPr lang="en-US" sz="2400" smtClean="0">
                <a:latin typeface="Arial" charset="0"/>
                <a:ea typeface="Arial" charset="0"/>
                <a:cs typeface="Arial" charset="0"/>
              </a:rPr>
              <a:t/>
            </a:r>
            <a:br>
              <a:rPr lang="en-US" sz="2400" smtClean="0">
                <a:latin typeface="Arial" charset="0"/>
                <a:ea typeface="Arial" charset="0"/>
                <a:cs typeface="Arial" charset="0"/>
              </a:rPr>
            </a:br>
            <a:r>
              <a:rPr lang="en-US" sz="2400" smtClean="0">
                <a:latin typeface="Arial" charset="0"/>
                <a:ea typeface="Arial" charset="0"/>
                <a:cs typeface="Arial" charset="0"/>
              </a:rPr>
              <a:t>This theorem is valid</a:t>
            </a:r>
            <a:endParaRPr lang="en-US" sz="2400" b="1" smtClean="0">
              <a:latin typeface="Arial" charset="0"/>
              <a:ea typeface="Arial" charset="0"/>
              <a:cs typeface="Arial" charset="0"/>
            </a:endParaRPr>
          </a:p>
        </p:txBody>
      </p:sp>
      <p:sp>
        <p:nvSpPr>
          <p:cNvPr id="40964" name="TextBox 3"/>
          <p:cNvSpPr txBox="1">
            <a:spLocks noChangeArrowheads="1"/>
          </p:cNvSpPr>
          <p:nvPr/>
        </p:nvSpPr>
        <p:spPr bwMode="auto">
          <a:xfrm>
            <a:off x="300038" y="3611563"/>
            <a:ext cx="8616950" cy="2308225"/>
          </a:xfrm>
          <a:prstGeom prst="rect">
            <a:avLst/>
          </a:prstGeom>
          <a:noFill/>
          <a:ln w="9525">
            <a:noFill/>
            <a:miter lim="800000"/>
            <a:headEnd/>
            <a:tailEnd/>
          </a:ln>
        </p:spPr>
        <p:txBody>
          <a:bodyPr>
            <a:prstTxWarp prst="textNoShape">
              <a:avLst/>
            </a:prstTxWarp>
            <a:spAutoFit/>
          </a:bodyPr>
          <a:lstStyle/>
          <a:p>
            <a:pPr marL="457200" indent="-457200"/>
            <a:r>
              <a:rPr lang="en-US" sz="2400"/>
              <a:t>A. only for conservative forces.</a:t>
            </a:r>
          </a:p>
          <a:p>
            <a:pPr marL="457200" indent="-457200"/>
            <a:r>
              <a:rPr lang="en-US" sz="2400"/>
              <a:t>B. only for non-conservative forces.</a:t>
            </a:r>
          </a:p>
          <a:p>
            <a:pPr marL="457200" indent="-457200"/>
            <a:r>
              <a:rPr lang="en-US" sz="2400"/>
              <a:t>C. only for forces which are constant in time</a:t>
            </a:r>
          </a:p>
          <a:p>
            <a:pPr marL="457200" indent="-457200"/>
            <a:r>
              <a:rPr lang="en-US" sz="2400"/>
              <a:t>D. only for forces which can be expressed as potential energies</a:t>
            </a:r>
          </a:p>
          <a:p>
            <a:pPr marL="457200" indent="-457200"/>
            <a:r>
              <a:rPr lang="en-US" sz="2400"/>
              <a:t>E. for all forces. </a:t>
            </a:r>
          </a:p>
        </p:txBody>
      </p:sp>
      <p:graphicFrame>
        <p:nvGraphicFramePr>
          <p:cNvPr id="40962" name="Object 2"/>
          <p:cNvGraphicFramePr>
            <a:graphicFrameLocks noChangeAspect="1"/>
          </p:cNvGraphicFramePr>
          <p:nvPr/>
        </p:nvGraphicFramePr>
        <p:xfrm>
          <a:off x="1439863" y="1143000"/>
          <a:ext cx="5197475" cy="1206500"/>
        </p:xfrm>
        <a:graphic>
          <a:graphicData uri="http://schemas.openxmlformats.org/presentationml/2006/ole">
            <mc:AlternateContent xmlns:mc="http://schemas.openxmlformats.org/markup-compatibility/2006">
              <mc:Choice xmlns:v="urn:schemas-microsoft-com:vml" Requires="v">
                <p:oleObj spid="_x0000_s1048" name="Equation" r:id="rId4" imgW="1905000" imgH="444500" progId="Equation.3">
                  <p:embed/>
                </p:oleObj>
              </mc:Choice>
              <mc:Fallback>
                <p:oleObj name="Equation" r:id="rId4" imgW="1905000" imgH="444500" progId="Equation.3">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39863" y="1143000"/>
                        <a:ext cx="5197475" cy="1206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 Box 8"/>
          <p:cNvSpPr txBox="1">
            <a:spLocks noChangeArrowheads="1"/>
          </p:cNvSpPr>
          <p:nvPr/>
        </p:nvSpPr>
        <p:spPr bwMode="auto">
          <a:xfrm>
            <a:off x="0" y="0"/>
            <a:ext cx="314559" cy="215444"/>
          </a:xfrm>
          <a:prstGeom prst="rect">
            <a:avLst/>
          </a:prstGeom>
          <a:noFill/>
          <a:ln w="9525">
            <a:noFill/>
            <a:miter lim="800000"/>
            <a:headEnd/>
            <a:tailEnd/>
          </a:ln>
        </p:spPr>
        <p:txBody>
          <a:bodyPr wrap="none">
            <a:prstTxWarp prst="textNoShape">
              <a:avLst/>
            </a:prstTxWarp>
            <a:spAutoFit/>
          </a:bodyPr>
          <a:lstStyle/>
          <a:p>
            <a:r>
              <a:rPr lang="en-US" sz="800" dirty="0" smtClean="0"/>
              <a:t>8.2</a:t>
            </a:r>
            <a:endParaRPr lang="en-US" sz="800" dirty="0"/>
          </a:p>
        </p:txBody>
      </p:sp>
    </p:spTree>
    <p:extLst>
      <p:ext uri="{BB962C8B-B14F-4D97-AF65-F5344CB8AC3E}">
        <p14:creationId xmlns:p14="http://schemas.microsoft.com/office/powerpoint/2010/main" val="20978569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p:cNvSpPr>
          <p:nvPr>
            <p:ph type="title" idx="4294967295"/>
          </p:nvPr>
        </p:nvSpPr>
        <p:spPr>
          <a:xfrm>
            <a:off x="0" y="369888"/>
            <a:ext cx="9144000" cy="1876425"/>
          </a:xfrm>
        </p:spPr>
        <p:txBody>
          <a:bodyPr anchor="t"/>
          <a:lstStyle/>
          <a:p>
            <a:pPr algn="l"/>
            <a:r>
              <a:rPr lang="en-US" sz="2400" dirty="0" smtClean="0">
                <a:latin typeface="Arial" charset="0"/>
                <a:ea typeface="Arial" charset="0"/>
                <a:cs typeface="Arial" charset="0"/>
              </a:rPr>
              <a:t>Consider a current I flowing through a cylindrical resistor of length L and radius a with voltage V applied. </a:t>
            </a:r>
            <a:r>
              <a:rPr lang="en-US" sz="2400" dirty="0" smtClean="0">
                <a:solidFill>
                  <a:srgbClr val="000090"/>
                </a:solidFill>
                <a:latin typeface="Arial" charset="0"/>
                <a:ea typeface="Arial" charset="0"/>
                <a:cs typeface="Arial" charset="0"/>
              </a:rPr>
              <a:t>What is the B field inside the resistor? </a:t>
            </a:r>
            <a:endParaRPr lang="en-US" sz="2400" b="1" dirty="0" smtClean="0">
              <a:solidFill>
                <a:srgbClr val="000090"/>
              </a:solidFill>
              <a:latin typeface="Arial" charset="0"/>
              <a:ea typeface="Arial" charset="0"/>
              <a:cs typeface="Arial" charset="0"/>
            </a:endParaRPr>
          </a:p>
        </p:txBody>
      </p:sp>
      <p:sp>
        <p:nvSpPr>
          <p:cNvPr id="22531" name="TextBox 3"/>
          <p:cNvSpPr txBox="1">
            <a:spLocks noChangeArrowheads="1"/>
          </p:cNvSpPr>
          <p:nvPr/>
        </p:nvSpPr>
        <p:spPr bwMode="auto">
          <a:xfrm>
            <a:off x="300038" y="3962400"/>
            <a:ext cx="8616950" cy="1938338"/>
          </a:xfrm>
          <a:prstGeom prst="rect">
            <a:avLst/>
          </a:prstGeom>
          <a:noFill/>
          <a:ln w="9525">
            <a:noFill/>
            <a:miter lim="800000"/>
            <a:headEnd/>
            <a:tailEnd/>
          </a:ln>
        </p:spPr>
        <p:txBody>
          <a:bodyPr>
            <a:prstTxWarp prst="textNoShape">
              <a:avLst/>
            </a:prstTxWarp>
            <a:spAutoFit/>
          </a:bodyPr>
          <a:lstStyle/>
          <a:p>
            <a:pPr marL="457200" indent="-457200">
              <a:buFontTx/>
              <a:buAutoNum type="alphaUcPeriod"/>
            </a:pPr>
            <a:r>
              <a:rPr lang="en-US" sz="2400" dirty="0"/>
              <a:t>(Iμ</a:t>
            </a:r>
            <a:r>
              <a:rPr lang="en-US" sz="2400" baseline="-25000" dirty="0"/>
              <a:t>0</a:t>
            </a:r>
            <a:r>
              <a:rPr lang="en-US" sz="2400" dirty="0"/>
              <a:t>/2πs) </a:t>
            </a:r>
            <a:r>
              <a:rPr lang="en-US" sz="2400" dirty="0" err="1">
                <a:latin typeface="Lucida Grande" charset="0"/>
                <a:ea typeface="Lucida Grande" charset="0"/>
                <a:cs typeface="Lucida Grande" charset="0"/>
              </a:rPr>
              <a:t>ϕ</a:t>
            </a:r>
            <a:r>
              <a:rPr lang="en-US" sz="2400" dirty="0"/>
              <a:t>-hat</a:t>
            </a:r>
          </a:p>
          <a:p>
            <a:pPr marL="457200" indent="-457200">
              <a:buFontTx/>
              <a:buAutoNum type="alphaUcPeriod"/>
            </a:pPr>
            <a:r>
              <a:rPr lang="en-US" sz="2400" dirty="0"/>
              <a:t>(Iμ</a:t>
            </a:r>
            <a:r>
              <a:rPr lang="en-US" sz="2400" baseline="-25000" dirty="0"/>
              <a:t>0</a:t>
            </a:r>
            <a:r>
              <a:rPr lang="en-US" sz="2400" dirty="0"/>
              <a:t>s/2πa</a:t>
            </a:r>
            <a:r>
              <a:rPr lang="en-US" sz="2400" baseline="30000" dirty="0"/>
              <a:t>2</a:t>
            </a:r>
            <a:r>
              <a:rPr lang="en-US" sz="2400" dirty="0"/>
              <a:t>)  </a:t>
            </a:r>
            <a:r>
              <a:rPr lang="en-US" sz="2400" dirty="0" err="1">
                <a:latin typeface="Lucida Grande" charset="0"/>
                <a:ea typeface="Lucida Grande" charset="0"/>
                <a:cs typeface="Lucida Grande" charset="0"/>
              </a:rPr>
              <a:t>ϕ</a:t>
            </a:r>
            <a:r>
              <a:rPr lang="en-US" sz="2400" dirty="0"/>
              <a:t>-hat</a:t>
            </a:r>
          </a:p>
          <a:p>
            <a:pPr marL="457200" indent="-457200">
              <a:buFontTx/>
              <a:buAutoNum type="alphaUcPeriod"/>
            </a:pPr>
            <a:r>
              <a:rPr lang="en-US" sz="2400" dirty="0"/>
              <a:t>(Iμ</a:t>
            </a:r>
            <a:r>
              <a:rPr lang="en-US" sz="2400" baseline="-25000" dirty="0"/>
              <a:t>0</a:t>
            </a:r>
            <a:r>
              <a:rPr lang="en-US" sz="2400" dirty="0"/>
              <a:t>/2πa)  </a:t>
            </a:r>
            <a:r>
              <a:rPr lang="en-US" sz="2400" dirty="0" err="1">
                <a:latin typeface="Lucida Grande" charset="0"/>
                <a:ea typeface="Lucida Grande" charset="0"/>
                <a:cs typeface="Lucida Grande" charset="0"/>
              </a:rPr>
              <a:t>ϕ</a:t>
            </a:r>
            <a:r>
              <a:rPr lang="en-US" sz="2400" dirty="0"/>
              <a:t>-hat </a:t>
            </a:r>
          </a:p>
          <a:p>
            <a:pPr marL="457200" indent="-457200">
              <a:buFontTx/>
              <a:buAutoNum type="alphaUcPeriod"/>
            </a:pPr>
            <a:r>
              <a:rPr lang="en-US" sz="2400" dirty="0"/>
              <a:t>-(Iμ</a:t>
            </a:r>
            <a:r>
              <a:rPr lang="en-US" sz="2400" baseline="-25000" dirty="0"/>
              <a:t>0</a:t>
            </a:r>
            <a:r>
              <a:rPr lang="en-US" sz="2400" dirty="0"/>
              <a:t>/2πa)  </a:t>
            </a:r>
            <a:r>
              <a:rPr lang="en-US" sz="2400" dirty="0" err="1">
                <a:latin typeface="Lucida Grande" charset="0"/>
                <a:ea typeface="Lucida Grande" charset="0"/>
                <a:cs typeface="Lucida Grande" charset="0"/>
              </a:rPr>
              <a:t>ϕ</a:t>
            </a:r>
            <a:r>
              <a:rPr lang="en-US" sz="2400" dirty="0"/>
              <a:t>-hat</a:t>
            </a:r>
          </a:p>
          <a:p>
            <a:pPr marL="457200" indent="-457200">
              <a:buFontTx/>
              <a:buAutoNum type="alphaUcPeriod"/>
            </a:pPr>
            <a:r>
              <a:rPr lang="en-US" sz="2400" dirty="0"/>
              <a:t>None of the above</a:t>
            </a:r>
          </a:p>
        </p:txBody>
      </p:sp>
      <p:sp>
        <p:nvSpPr>
          <p:cNvPr id="6" name="Can 5"/>
          <p:cNvSpPr/>
          <p:nvPr/>
        </p:nvSpPr>
        <p:spPr>
          <a:xfrm rot="5400000">
            <a:off x="3488532" y="915194"/>
            <a:ext cx="1708150" cy="3656013"/>
          </a:xfrm>
          <a:prstGeom prst="can">
            <a:avLst/>
          </a:prstGeom>
          <a:solidFill>
            <a:schemeClr val="accent5">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smtClean="0"/>
              <a:t>J</a:t>
            </a:r>
            <a:endParaRPr lang="en-US" dirty="0"/>
          </a:p>
        </p:txBody>
      </p:sp>
      <p:cxnSp>
        <p:nvCxnSpPr>
          <p:cNvPr id="8" name="Straight Arrow Connector 7"/>
          <p:cNvCxnSpPr/>
          <p:nvPr/>
        </p:nvCxnSpPr>
        <p:spPr>
          <a:xfrm>
            <a:off x="3352800" y="2057400"/>
            <a:ext cx="1600200" cy="1588"/>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3352800" y="2439988"/>
            <a:ext cx="1600200" cy="1587"/>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3352800" y="2971800"/>
            <a:ext cx="1600200" cy="1588"/>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3352800" y="3429000"/>
            <a:ext cx="1600200" cy="1588"/>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7086600" y="2743200"/>
            <a:ext cx="990600" cy="1588"/>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sp>
        <p:nvSpPr>
          <p:cNvPr id="22539" name="TextBox 13"/>
          <p:cNvSpPr txBox="1">
            <a:spLocks noChangeArrowheads="1"/>
          </p:cNvSpPr>
          <p:nvPr/>
        </p:nvSpPr>
        <p:spPr bwMode="auto">
          <a:xfrm>
            <a:off x="7926388" y="2789238"/>
            <a:ext cx="301625" cy="368300"/>
          </a:xfrm>
          <a:prstGeom prst="rect">
            <a:avLst/>
          </a:prstGeom>
          <a:noFill/>
          <a:ln w="9525">
            <a:noFill/>
            <a:miter lim="800000"/>
            <a:headEnd/>
            <a:tailEnd/>
          </a:ln>
        </p:spPr>
        <p:txBody>
          <a:bodyPr wrap="none">
            <a:prstTxWarp prst="textNoShape">
              <a:avLst/>
            </a:prstTxWarp>
            <a:spAutoFit/>
          </a:bodyPr>
          <a:lstStyle/>
          <a:p>
            <a:r>
              <a:rPr lang="en-US"/>
              <a:t>z</a:t>
            </a:r>
          </a:p>
        </p:txBody>
      </p:sp>
      <p:cxnSp>
        <p:nvCxnSpPr>
          <p:cNvPr id="16" name="Straight Arrow Connector 15"/>
          <p:cNvCxnSpPr/>
          <p:nvPr/>
        </p:nvCxnSpPr>
        <p:spPr>
          <a:xfrm rot="5400000">
            <a:off x="6676231" y="3199607"/>
            <a:ext cx="822325"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2541" name="TextBox 17"/>
          <p:cNvSpPr txBox="1">
            <a:spLocks noChangeArrowheads="1"/>
          </p:cNvSpPr>
          <p:nvPr/>
        </p:nvSpPr>
        <p:spPr bwMode="auto">
          <a:xfrm>
            <a:off x="7164388" y="3427413"/>
            <a:ext cx="301625" cy="368300"/>
          </a:xfrm>
          <a:prstGeom prst="rect">
            <a:avLst/>
          </a:prstGeom>
          <a:noFill/>
          <a:ln w="9525">
            <a:noFill/>
            <a:miter lim="800000"/>
            <a:headEnd/>
            <a:tailEnd/>
          </a:ln>
        </p:spPr>
        <p:txBody>
          <a:bodyPr wrap="none">
            <a:prstTxWarp prst="textNoShape">
              <a:avLst/>
            </a:prstTxWarp>
            <a:spAutoFit/>
          </a:bodyPr>
          <a:lstStyle/>
          <a:p>
            <a:r>
              <a:rPr lang="en-US"/>
              <a:t>s</a:t>
            </a:r>
          </a:p>
        </p:txBody>
      </p:sp>
      <p:sp>
        <p:nvSpPr>
          <p:cNvPr id="22542" name="TextBox 18"/>
          <p:cNvSpPr txBox="1">
            <a:spLocks noChangeArrowheads="1"/>
          </p:cNvSpPr>
          <p:nvPr/>
        </p:nvSpPr>
        <p:spPr bwMode="auto">
          <a:xfrm>
            <a:off x="6446838" y="3430588"/>
            <a:ext cx="361950" cy="369887"/>
          </a:xfrm>
          <a:prstGeom prst="rect">
            <a:avLst/>
          </a:prstGeom>
          <a:noFill/>
          <a:ln w="9525">
            <a:noFill/>
            <a:miter lim="800000"/>
            <a:headEnd/>
            <a:tailEnd/>
          </a:ln>
        </p:spPr>
        <p:txBody>
          <a:bodyPr wrap="none">
            <a:prstTxWarp prst="textNoShape">
              <a:avLst/>
            </a:prstTxWarp>
            <a:spAutoFit/>
          </a:bodyPr>
          <a:lstStyle/>
          <a:p>
            <a:r>
              <a:rPr lang="en-US">
                <a:latin typeface="Lucida Grande" charset="0"/>
                <a:ea typeface="Lucida Grande" charset="0"/>
                <a:cs typeface="Lucida Grande" charset="0"/>
              </a:rPr>
              <a:t>ϕ</a:t>
            </a:r>
            <a:endParaRPr lang="en-US"/>
          </a:p>
        </p:txBody>
      </p:sp>
      <p:grpSp>
        <p:nvGrpSpPr>
          <p:cNvPr id="22543" name="Group 21"/>
          <p:cNvGrpSpPr>
            <a:grpSpLocks/>
          </p:cNvGrpSpPr>
          <p:nvPr/>
        </p:nvGrpSpPr>
        <p:grpSpPr bwMode="auto">
          <a:xfrm>
            <a:off x="6718300" y="3430588"/>
            <a:ext cx="366713" cy="369887"/>
            <a:chOff x="5715000" y="4343400"/>
            <a:chExt cx="368160" cy="369332"/>
          </a:xfrm>
        </p:grpSpPr>
        <p:sp>
          <p:nvSpPr>
            <p:cNvPr id="22544" name="TextBox 19"/>
            <p:cNvSpPr txBox="1">
              <a:spLocks noChangeArrowheads="1"/>
            </p:cNvSpPr>
            <p:nvPr/>
          </p:nvSpPr>
          <p:spPr bwMode="auto">
            <a:xfrm>
              <a:off x="5715000" y="4343400"/>
              <a:ext cx="368160" cy="369332"/>
            </a:xfrm>
            <a:prstGeom prst="rect">
              <a:avLst/>
            </a:prstGeom>
            <a:noFill/>
            <a:ln w="9525">
              <a:noFill/>
              <a:miter lim="800000"/>
              <a:headEnd/>
              <a:tailEnd/>
            </a:ln>
          </p:spPr>
          <p:txBody>
            <a:bodyPr wrap="none">
              <a:prstTxWarp prst="textNoShape">
                <a:avLst/>
              </a:prstTxWarp>
              <a:spAutoFit/>
            </a:bodyPr>
            <a:lstStyle/>
            <a:p>
              <a:r>
                <a:rPr lang="en-US">
                  <a:latin typeface="Lucida Grande" charset="0"/>
                  <a:ea typeface="Lucida Grande" charset="0"/>
                  <a:cs typeface="Lucida Grande" charset="0"/>
                </a:rPr>
                <a:t>×</a:t>
              </a:r>
              <a:endParaRPr lang="en-US"/>
            </a:p>
          </p:txBody>
        </p:sp>
        <p:sp>
          <p:nvSpPr>
            <p:cNvPr id="21" name="Oval 20"/>
            <p:cNvSpPr/>
            <p:nvPr/>
          </p:nvSpPr>
          <p:spPr>
            <a:xfrm>
              <a:off x="5805845" y="4452773"/>
              <a:ext cx="196032" cy="185459"/>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
        <p:nvSpPr>
          <p:cNvPr id="2" name="TextBox 1"/>
          <p:cNvSpPr txBox="1"/>
          <p:nvPr/>
        </p:nvSpPr>
        <p:spPr>
          <a:xfrm>
            <a:off x="3039756" y="2558534"/>
            <a:ext cx="313044" cy="369332"/>
          </a:xfrm>
          <a:prstGeom prst="rect">
            <a:avLst/>
          </a:prstGeom>
          <a:noFill/>
        </p:spPr>
        <p:txBody>
          <a:bodyPr wrap="none" rtlCol="0">
            <a:spAutoFit/>
          </a:bodyPr>
          <a:lstStyle/>
          <a:p>
            <a:r>
              <a:rPr lang="en-US" b="1" dirty="0" smtClean="0"/>
              <a:t>J</a:t>
            </a:r>
            <a:endParaRPr lang="en-US" b="1" dirty="0"/>
          </a:p>
        </p:txBody>
      </p:sp>
      <p:sp>
        <p:nvSpPr>
          <p:cNvPr id="19"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8.20</a:t>
            </a:r>
            <a:endParaRPr lang="en-US" sz="800" dirty="0"/>
          </a:p>
        </p:txBody>
      </p:sp>
    </p:spTree>
    <p:extLst>
      <p:ext uri="{BB962C8B-B14F-4D97-AF65-F5344CB8AC3E}">
        <p14:creationId xmlns:p14="http://schemas.microsoft.com/office/powerpoint/2010/main" val="35324014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p:cNvSpPr>
            <a:spLocks noGrp="1"/>
          </p:cNvSpPr>
          <p:nvPr>
            <p:ph type="title" idx="4294967295"/>
          </p:nvPr>
        </p:nvSpPr>
        <p:spPr>
          <a:xfrm>
            <a:off x="0" y="331788"/>
            <a:ext cx="9144000" cy="1876425"/>
          </a:xfrm>
        </p:spPr>
        <p:txBody>
          <a:bodyPr anchor="t"/>
          <a:lstStyle/>
          <a:p>
            <a:pPr algn="l"/>
            <a:r>
              <a:rPr lang="en-US" sz="2400" dirty="0" smtClean="0">
                <a:latin typeface="Arial" charset="0"/>
                <a:ea typeface="Arial" charset="0"/>
                <a:cs typeface="Arial" charset="0"/>
              </a:rPr>
              <a:t>Consider a current I flowing through a cylindrical resistor of length L and radius a with voltage V applied. </a:t>
            </a:r>
            <a:br>
              <a:rPr lang="en-US" sz="2400" dirty="0" smtClean="0">
                <a:latin typeface="Arial" charset="0"/>
                <a:ea typeface="Arial" charset="0"/>
                <a:cs typeface="Arial" charset="0"/>
              </a:rPr>
            </a:br>
            <a:r>
              <a:rPr lang="en-US" sz="2400" dirty="0" smtClean="0">
                <a:solidFill>
                  <a:srgbClr val="000090"/>
                </a:solidFill>
                <a:latin typeface="Arial" charset="0"/>
                <a:ea typeface="Arial" charset="0"/>
                <a:cs typeface="Arial" charset="0"/>
              </a:rPr>
              <a:t>What is the direction of the </a:t>
            </a:r>
            <a:r>
              <a:rPr lang="en-US" sz="2400" b="1" dirty="0" smtClean="0">
                <a:solidFill>
                  <a:srgbClr val="000090"/>
                </a:solidFill>
                <a:latin typeface="Arial" charset="0"/>
                <a:ea typeface="Arial" charset="0"/>
                <a:cs typeface="Arial" charset="0"/>
              </a:rPr>
              <a:t>S</a:t>
            </a:r>
            <a:r>
              <a:rPr lang="en-US" sz="2400" dirty="0" smtClean="0">
                <a:solidFill>
                  <a:srgbClr val="000090"/>
                </a:solidFill>
                <a:latin typeface="Arial" charset="0"/>
                <a:ea typeface="Arial" charset="0"/>
                <a:cs typeface="Arial" charset="0"/>
              </a:rPr>
              <a:t> vector on the outer curved surface of the resistor? </a:t>
            </a:r>
            <a:endParaRPr lang="en-US" sz="2400" b="1" dirty="0" smtClean="0">
              <a:solidFill>
                <a:srgbClr val="000090"/>
              </a:solidFill>
              <a:latin typeface="Arial" charset="0"/>
              <a:ea typeface="Arial" charset="0"/>
              <a:cs typeface="Arial" charset="0"/>
            </a:endParaRPr>
          </a:p>
        </p:txBody>
      </p:sp>
      <p:sp>
        <p:nvSpPr>
          <p:cNvPr id="24579" name="TextBox 3"/>
          <p:cNvSpPr txBox="1">
            <a:spLocks noChangeArrowheads="1"/>
          </p:cNvSpPr>
          <p:nvPr/>
        </p:nvSpPr>
        <p:spPr bwMode="auto">
          <a:xfrm>
            <a:off x="300038" y="3962400"/>
            <a:ext cx="8616950" cy="1570038"/>
          </a:xfrm>
          <a:prstGeom prst="rect">
            <a:avLst/>
          </a:prstGeom>
          <a:noFill/>
          <a:ln w="9525">
            <a:noFill/>
            <a:miter lim="800000"/>
            <a:headEnd/>
            <a:tailEnd/>
          </a:ln>
        </p:spPr>
        <p:txBody>
          <a:bodyPr>
            <a:prstTxWarp prst="textNoShape">
              <a:avLst/>
            </a:prstTxWarp>
            <a:spAutoFit/>
          </a:bodyPr>
          <a:lstStyle/>
          <a:p>
            <a:pPr marL="457200" indent="-457200">
              <a:buFontTx/>
              <a:buAutoNum type="alphaUcPeriod"/>
            </a:pPr>
            <a:r>
              <a:rPr lang="en-US" sz="2400" dirty="0">
                <a:latin typeface="Lucida Grande" charset="0"/>
                <a:ea typeface="Lucida Grande" charset="0"/>
                <a:cs typeface="Lucida Grande" charset="0"/>
              </a:rPr>
              <a:t>±</a:t>
            </a:r>
            <a:r>
              <a:rPr lang="en-US" sz="2400" dirty="0" err="1">
                <a:latin typeface="Lucida Grande" charset="0"/>
                <a:ea typeface="Lucida Grande" charset="0"/>
                <a:cs typeface="Lucida Grande" charset="0"/>
              </a:rPr>
              <a:t>ϕ</a:t>
            </a:r>
            <a:r>
              <a:rPr lang="en-US" sz="2400" dirty="0"/>
              <a:t>-hat</a:t>
            </a:r>
          </a:p>
          <a:p>
            <a:pPr marL="457200" indent="-457200">
              <a:buFontTx/>
              <a:buAutoNum type="alphaUcPeriod"/>
            </a:pPr>
            <a:r>
              <a:rPr lang="en-US" sz="2400" dirty="0"/>
              <a:t>± s-hat</a:t>
            </a:r>
          </a:p>
          <a:p>
            <a:pPr marL="457200" indent="-457200">
              <a:buFontTx/>
              <a:buAutoNum type="alphaUcPeriod"/>
            </a:pPr>
            <a:r>
              <a:rPr lang="en-US" sz="2400" dirty="0"/>
              <a:t>± z-hat </a:t>
            </a:r>
          </a:p>
          <a:p>
            <a:pPr marL="457200" indent="-457200">
              <a:buFontTx/>
              <a:buAutoNum type="alphaUcPeriod"/>
            </a:pPr>
            <a:r>
              <a:rPr lang="en-US" sz="2400" dirty="0" smtClean="0"/>
              <a:t>???</a:t>
            </a:r>
            <a:endParaRPr lang="en-US" sz="2400" dirty="0"/>
          </a:p>
        </p:txBody>
      </p:sp>
      <p:sp>
        <p:nvSpPr>
          <p:cNvPr id="6" name="Can 5"/>
          <p:cNvSpPr/>
          <p:nvPr/>
        </p:nvSpPr>
        <p:spPr>
          <a:xfrm rot="5400000">
            <a:off x="3488532" y="929481"/>
            <a:ext cx="1708150" cy="3656013"/>
          </a:xfrm>
          <a:prstGeom prst="can">
            <a:avLst/>
          </a:prstGeom>
          <a:solidFill>
            <a:schemeClr val="accent5">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smtClean="0"/>
              <a:t>J</a:t>
            </a:r>
            <a:endParaRPr lang="en-US" dirty="0"/>
          </a:p>
        </p:txBody>
      </p:sp>
      <p:cxnSp>
        <p:nvCxnSpPr>
          <p:cNvPr id="8" name="Straight Arrow Connector 7"/>
          <p:cNvCxnSpPr/>
          <p:nvPr/>
        </p:nvCxnSpPr>
        <p:spPr>
          <a:xfrm>
            <a:off x="3352800" y="2057400"/>
            <a:ext cx="1600200" cy="1588"/>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3352800" y="2439988"/>
            <a:ext cx="1600200" cy="1587"/>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3352800" y="2971800"/>
            <a:ext cx="1600200" cy="1588"/>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3352800" y="3429000"/>
            <a:ext cx="1600200" cy="1588"/>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7086600" y="2743200"/>
            <a:ext cx="990600" cy="1588"/>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sp>
        <p:nvSpPr>
          <p:cNvPr id="24587" name="TextBox 13"/>
          <p:cNvSpPr txBox="1">
            <a:spLocks noChangeArrowheads="1"/>
          </p:cNvSpPr>
          <p:nvPr/>
        </p:nvSpPr>
        <p:spPr bwMode="auto">
          <a:xfrm>
            <a:off x="7926388" y="2789238"/>
            <a:ext cx="301625" cy="368300"/>
          </a:xfrm>
          <a:prstGeom prst="rect">
            <a:avLst/>
          </a:prstGeom>
          <a:noFill/>
          <a:ln w="9525">
            <a:noFill/>
            <a:miter lim="800000"/>
            <a:headEnd/>
            <a:tailEnd/>
          </a:ln>
        </p:spPr>
        <p:txBody>
          <a:bodyPr wrap="none">
            <a:prstTxWarp prst="textNoShape">
              <a:avLst/>
            </a:prstTxWarp>
            <a:spAutoFit/>
          </a:bodyPr>
          <a:lstStyle/>
          <a:p>
            <a:r>
              <a:rPr lang="en-US"/>
              <a:t>z</a:t>
            </a:r>
          </a:p>
        </p:txBody>
      </p:sp>
      <p:cxnSp>
        <p:nvCxnSpPr>
          <p:cNvPr id="16" name="Straight Arrow Connector 15"/>
          <p:cNvCxnSpPr/>
          <p:nvPr/>
        </p:nvCxnSpPr>
        <p:spPr>
          <a:xfrm rot="5400000">
            <a:off x="6676231" y="3199607"/>
            <a:ext cx="822325"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4589" name="TextBox 17"/>
          <p:cNvSpPr txBox="1">
            <a:spLocks noChangeArrowheads="1"/>
          </p:cNvSpPr>
          <p:nvPr/>
        </p:nvSpPr>
        <p:spPr bwMode="auto">
          <a:xfrm>
            <a:off x="7164388" y="3427413"/>
            <a:ext cx="301625" cy="368300"/>
          </a:xfrm>
          <a:prstGeom prst="rect">
            <a:avLst/>
          </a:prstGeom>
          <a:noFill/>
          <a:ln w="9525">
            <a:noFill/>
            <a:miter lim="800000"/>
            <a:headEnd/>
            <a:tailEnd/>
          </a:ln>
        </p:spPr>
        <p:txBody>
          <a:bodyPr wrap="none">
            <a:prstTxWarp prst="textNoShape">
              <a:avLst/>
            </a:prstTxWarp>
            <a:spAutoFit/>
          </a:bodyPr>
          <a:lstStyle/>
          <a:p>
            <a:r>
              <a:rPr lang="en-US"/>
              <a:t>s</a:t>
            </a:r>
          </a:p>
        </p:txBody>
      </p:sp>
      <p:sp>
        <p:nvSpPr>
          <p:cNvPr id="24590" name="TextBox 18"/>
          <p:cNvSpPr txBox="1">
            <a:spLocks noChangeArrowheads="1"/>
          </p:cNvSpPr>
          <p:nvPr/>
        </p:nvSpPr>
        <p:spPr bwMode="auto">
          <a:xfrm>
            <a:off x="6446838" y="3430588"/>
            <a:ext cx="361950" cy="369887"/>
          </a:xfrm>
          <a:prstGeom prst="rect">
            <a:avLst/>
          </a:prstGeom>
          <a:noFill/>
          <a:ln w="9525">
            <a:noFill/>
            <a:miter lim="800000"/>
            <a:headEnd/>
            <a:tailEnd/>
          </a:ln>
        </p:spPr>
        <p:txBody>
          <a:bodyPr wrap="none">
            <a:prstTxWarp prst="textNoShape">
              <a:avLst/>
            </a:prstTxWarp>
            <a:spAutoFit/>
          </a:bodyPr>
          <a:lstStyle/>
          <a:p>
            <a:r>
              <a:rPr lang="en-US">
                <a:latin typeface="Lucida Grande" charset="0"/>
                <a:ea typeface="Lucida Grande" charset="0"/>
                <a:cs typeface="Lucida Grande" charset="0"/>
              </a:rPr>
              <a:t>ϕ</a:t>
            </a:r>
            <a:endParaRPr lang="en-US"/>
          </a:p>
        </p:txBody>
      </p:sp>
      <p:grpSp>
        <p:nvGrpSpPr>
          <p:cNvPr id="24591" name="Group 21"/>
          <p:cNvGrpSpPr>
            <a:grpSpLocks/>
          </p:cNvGrpSpPr>
          <p:nvPr/>
        </p:nvGrpSpPr>
        <p:grpSpPr bwMode="auto">
          <a:xfrm>
            <a:off x="6718300" y="3430588"/>
            <a:ext cx="366713" cy="369887"/>
            <a:chOff x="5715000" y="4343400"/>
            <a:chExt cx="368160" cy="369332"/>
          </a:xfrm>
        </p:grpSpPr>
        <p:sp>
          <p:nvSpPr>
            <p:cNvPr id="24592" name="TextBox 19"/>
            <p:cNvSpPr txBox="1">
              <a:spLocks noChangeArrowheads="1"/>
            </p:cNvSpPr>
            <p:nvPr/>
          </p:nvSpPr>
          <p:spPr bwMode="auto">
            <a:xfrm>
              <a:off x="5715000" y="4343400"/>
              <a:ext cx="368160" cy="369332"/>
            </a:xfrm>
            <a:prstGeom prst="rect">
              <a:avLst/>
            </a:prstGeom>
            <a:noFill/>
            <a:ln w="9525">
              <a:noFill/>
              <a:miter lim="800000"/>
              <a:headEnd/>
              <a:tailEnd/>
            </a:ln>
          </p:spPr>
          <p:txBody>
            <a:bodyPr wrap="none">
              <a:prstTxWarp prst="textNoShape">
                <a:avLst/>
              </a:prstTxWarp>
              <a:spAutoFit/>
            </a:bodyPr>
            <a:lstStyle/>
            <a:p>
              <a:r>
                <a:rPr lang="en-US">
                  <a:latin typeface="Lucida Grande" charset="0"/>
                  <a:ea typeface="Lucida Grande" charset="0"/>
                  <a:cs typeface="Lucida Grande" charset="0"/>
                </a:rPr>
                <a:t>×</a:t>
              </a:r>
              <a:endParaRPr lang="en-US"/>
            </a:p>
          </p:txBody>
        </p:sp>
        <p:sp>
          <p:nvSpPr>
            <p:cNvPr id="21" name="Oval 20"/>
            <p:cNvSpPr/>
            <p:nvPr/>
          </p:nvSpPr>
          <p:spPr>
            <a:xfrm>
              <a:off x="5805845" y="4452773"/>
              <a:ext cx="196032" cy="185459"/>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
        <p:nvSpPr>
          <p:cNvPr id="2" name="TextBox 1"/>
          <p:cNvSpPr txBox="1"/>
          <p:nvPr/>
        </p:nvSpPr>
        <p:spPr>
          <a:xfrm>
            <a:off x="300038" y="5995432"/>
            <a:ext cx="1863942" cy="369332"/>
          </a:xfrm>
          <a:prstGeom prst="rect">
            <a:avLst/>
          </a:prstGeom>
          <a:noFill/>
        </p:spPr>
        <p:txBody>
          <a:bodyPr wrap="none" rtlCol="0">
            <a:spAutoFit/>
          </a:bodyPr>
          <a:lstStyle/>
          <a:p>
            <a:r>
              <a:rPr lang="en-US" i="1" dirty="0" smtClean="0"/>
              <a:t>And, is it + or -?</a:t>
            </a:r>
            <a:endParaRPr lang="en-US" i="1" dirty="0"/>
          </a:p>
        </p:txBody>
      </p:sp>
      <p:sp>
        <p:nvSpPr>
          <p:cNvPr id="3" name="TextBox 2"/>
          <p:cNvSpPr txBox="1"/>
          <p:nvPr/>
        </p:nvSpPr>
        <p:spPr>
          <a:xfrm>
            <a:off x="2933700" y="2558534"/>
            <a:ext cx="300082" cy="369332"/>
          </a:xfrm>
          <a:prstGeom prst="rect">
            <a:avLst/>
          </a:prstGeom>
          <a:noFill/>
        </p:spPr>
        <p:txBody>
          <a:bodyPr wrap="none" rtlCol="0">
            <a:spAutoFit/>
          </a:bodyPr>
          <a:lstStyle/>
          <a:p>
            <a:r>
              <a:rPr lang="en-US" dirty="0" smtClean="0"/>
              <a:t>J</a:t>
            </a:r>
            <a:endParaRPr lang="en-US" dirty="0"/>
          </a:p>
        </p:txBody>
      </p:sp>
      <p:cxnSp>
        <p:nvCxnSpPr>
          <p:cNvPr id="19" name="Straight Arrow Connector 18"/>
          <p:cNvCxnSpPr/>
          <p:nvPr/>
        </p:nvCxnSpPr>
        <p:spPr bwMode="auto">
          <a:xfrm>
            <a:off x="2895600" y="1625600"/>
            <a:ext cx="3149600" cy="0"/>
          </a:xfrm>
          <a:prstGeom prst="straightConnector1">
            <a:avLst/>
          </a:prstGeom>
          <a:solidFill>
            <a:schemeClr val="accent1"/>
          </a:solidFill>
          <a:ln w="9525" cap="flat" cmpd="sng" algn="ctr">
            <a:solidFill>
              <a:schemeClr val="tx1"/>
            </a:solidFill>
            <a:prstDash val="solid"/>
            <a:round/>
            <a:headEnd type="arrow"/>
            <a:tailEnd type="arrow"/>
          </a:ln>
          <a:effectLst/>
        </p:spPr>
      </p:cxnSp>
      <p:sp>
        <p:nvSpPr>
          <p:cNvPr id="20" name="TextBox 19"/>
          <p:cNvSpPr txBox="1"/>
          <p:nvPr/>
        </p:nvSpPr>
        <p:spPr>
          <a:xfrm>
            <a:off x="4144656" y="1440934"/>
            <a:ext cx="304478" cy="369332"/>
          </a:xfrm>
          <a:prstGeom prst="rect">
            <a:avLst/>
          </a:prstGeom>
          <a:solidFill>
            <a:schemeClr val="bg1"/>
          </a:solidFill>
        </p:spPr>
        <p:txBody>
          <a:bodyPr wrap="none" rtlCol="0">
            <a:spAutoFit/>
          </a:bodyPr>
          <a:lstStyle/>
          <a:p>
            <a:r>
              <a:rPr lang="en-US" dirty="0"/>
              <a:t>L</a:t>
            </a:r>
          </a:p>
        </p:txBody>
      </p:sp>
      <p:cxnSp>
        <p:nvCxnSpPr>
          <p:cNvPr id="22" name="Straight Arrow Connector 21"/>
          <p:cNvCxnSpPr/>
          <p:nvPr/>
        </p:nvCxnSpPr>
        <p:spPr bwMode="auto">
          <a:xfrm flipV="1">
            <a:off x="6362700" y="2005012"/>
            <a:ext cx="0" cy="667822"/>
          </a:xfrm>
          <a:prstGeom prst="straightConnector1">
            <a:avLst/>
          </a:prstGeom>
          <a:solidFill>
            <a:schemeClr val="accent1"/>
          </a:solidFill>
          <a:ln w="9525" cap="flat" cmpd="sng" algn="ctr">
            <a:solidFill>
              <a:schemeClr val="tx1"/>
            </a:solidFill>
            <a:prstDash val="solid"/>
            <a:round/>
            <a:headEnd type="arrow"/>
            <a:tailEnd type="arrow"/>
          </a:ln>
          <a:effectLst/>
        </p:spPr>
      </p:cxnSp>
      <p:sp>
        <p:nvSpPr>
          <p:cNvPr id="23" name="TextBox 22"/>
          <p:cNvSpPr txBox="1"/>
          <p:nvPr/>
        </p:nvSpPr>
        <p:spPr>
          <a:xfrm>
            <a:off x="6202057" y="2150298"/>
            <a:ext cx="236843" cy="369332"/>
          </a:xfrm>
          <a:prstGeom prst="rect">
            <a:avLst/>
          </a:prstGeom>
          <a:solidFill>
            <a:schemeClr val="bg1"/>
          </a:solidFill>
        </p:spPr>
        <p:txBody>
          <a:bodyPr wrap="square" rtlCol="0">
            <a:spAutoFit/>
          </a:bodyPr>
          <a:lstStyle/>
          <a:p>
            <a:r>
              <a:rPr lang="en-US" i="1" dirty="0" smtClean="0"/>
              <a:t>a</a:t>
            </a:r>
            <a:endParaRPr lang="en-US" i="1" dirty="0"/>
          </a:p>
        </p:txBody>
      </p:sp>
      <p:sp>
        <p:nvSpPr>
          <p:cNvPr id="24"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8.21</a:t>
            </a:r>
            <a:endParaRPr lang="en-US" sz="800" dirty="0"/>
          </a:p>
        </p:txBody>
      </p:sp>
    </p:spTree>
    <p:extLst>
      <p:ext uri="{BB962C8B-B14F-4D97-AF65-F5344CB8AC3E}">
        <p14:creationId xmlns:p14="http://schemas.microsoft.com/office/powerpoint/2010/main" val="27039310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04800" y="609600"/>
            <a:ext cx="8534400" cy="1524000"/>
          </a:xfrm>
        </p:spPr>
        <p:txBody>
          <a:bodyPr/>
          <a:lstStyle/>
          <a:p>
            <a:pPr algn="l" eaLnBrk="1" hangingPunct="1"/>
            <a:r>
              <a:rPr lang="en-US" sz="2800" dirty="0">
                <a:latin typeface="Times New Roman" charset="0"/>
                <a:ea typeface="Times New Roman" charset="0"/>
                <a:cs typeface="Times New Roman" charset="0"/>
              </a:rPr>
              <a:t>The energies stored in the electric and magnetic fields are:  </a:t>
            </a: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endParaRPr lang="en-US" sz="3600" dirty="0">
              <a:solidFill>
                <a:srgbClr val="0070C0"/>
              </a:solidFill>
              <a:latin typeface="Times New Roman" charset="0"/>
              <a:ea typeface="Times New Roman" charset="0"/>
              <a:cs typeface="Times New Roman" charset="0"/>
            </a:endParaRPr>
          </a:p>
        </p:txBody>
      </p:sp>
      <p:sp>
        <p:nvSpPr>
          <p:cNvPr id="3" name="Subtitle 2"/>
          <p:cNvSpPr>
            <a:spLocks noGrp="1"/>
          </p:cNvSpPr>
          <p:nvPr>
            <p:ph type="subTitle" idx="1"/>
          </p:nvPr>
        </p:nvSpPr>
        <p:spPr>
          <a:xfrm>
            <a:off x="304800" y="1981200"/>
            <a:ext cx="8229600" cy="3505200"/>
          </a:xfrm>
        </p:spPr>
        <p:txBody>
          <a:bodyPr/>
          <a:lstStyle/>
          <a:p>
            <a:pPr marL="514350" indent="-514350" algn="l" eaLnBrk="1" hangingPunct="1">
              <a:buFont typeface="Arial" charset="0"/>
              <a:buAutoNum type="alphaUcParenR"/>
            </a:pPr>
            <a:r>
              <a:rPr lang="en-US" sz="2800" dirty="0">
                <a:solidFill>
                  <a:schemeClr val="tx1"/>
                </a:solidFill>
                <a:latin typeface="Times New Roman" charset="0"/>
                <a:ea typeface="Times New Roman" charset="0"/>
                <a:cs typeface="Times New Roman" charset="0"/>
              </a:rPr>
              <a:t>individually conserved for both E and B, and cannot change.</a:t>
            </a:r>
          </a:p>
          <a:p>
            <a:pPr marL="514350" indent="-514350" algn="l" eaLnBrk="1" hangingPunct="1">
              <a:buFont typeface="Arial" charset="0"/>
              <a:buAutoNum type="alphaUcParenR"/>
            </a:pPr>
            <a:r>
              <a:rPr lang="en-US" sz="2800" dirty="0">
                <a:solidFill>
                  <a:schemeClr val="tx1"/>
                </a:solidFill>
                <a:latin typeface="Times New Roman" charset="0"/>
                <a:ea typeface="Times New Roman" charset="0"/>
                <a:cs typeface="Times New Roman" charset="0"/>
              </a:rPr>
              <a:t>conserved only if you sum the E and B energies together.</a:t>
            </a:r>
          </a:p>
          <a:p>
            <a:pPr marL="514350" indent="-514350" algn="l" eaLnBrk="1" hangingPunct="1">
              <a:buFont typeface="Arial" charset="0"/>
              <a:buAutoNum type="alphaUcParenR"/>
            </a:pPr>
            <a:r>
              <a:rPr lang="en-US" sz="2800" dirty="0">
                <a:solidFill>
                  <a:schemeClr val="tx1"/>
                </a:solidFill>
                <a:latin typeface="Times New Roman" charset="0"/>
                <a:ea typeface="Times New Roman" charset="0"/>
                <a:cs typeface="Times New Roman" charset="0"/>
              </a:rPr>
              <a:t>are not conserved at all.</a:t>
            </a:r>
          </a:p>
          <a:p>
            <a:pPr marL="514350" indent="-514350" algn="l" eaLnBrk="1" hangingPunct="1">
              <a:buFont typeface="Arial" charset="0"/>
              <a:buAutoNum type="alphaUcParenR"/>
            </a:pPr>
            <a:r>
              <a:rPr lang="en-US" sz="2800" dirty="0" smtClean="0">
                <a:solidFill>
                  <a:schemeClr val="tx1"/>
                </a:solidFill>
                <a:latin typeface="Times New Roman" charset="0"/>
                <a:ea typeface="Times New Roman" charset="0"/>
                <a:cs typeface="Times New Roman" charset="0"/>
              </a:rPr>
              <a:t>???</a:t>
            </a:r>
            <a:endParaRPr lang="en-US" sz="2800" baseline="30000" dirty="0">
              <a:solidFill>
                <a:schemeClr val="tx1"/>
              </a:solidFill>
              <a:latin typeface="Times New Roman" charset="0"/>
              <a:ea typeface="Times New Roman" charset="0"/>
              <a:cs typeface="Times New Roman" charset="0"/>
            </a:endParaRPr>
          </a:p>
          <a:p>
            <a:pPr marL="514350" indent="-514350" algn="l" eaLnBrk="1" hangingPunct="1"/>
            <a:endParaRPr lang="en-US" sz="2800" dirty="0">
              <a:solidFill>
                <a:schemeClr val="tx1"/>
              </a:solidFill>
              <a:latin typeface="Times New Roman" charset="0"/>
              <a:ea typeface="Times New Roman" charset="0"/>
              <a:cs typeface="Times New Roman" charset="0"/>
            </a:endParaRPr>
          </a:p>
          <a:p>
            <a:pPr marL="514350" indent="-514350" algn="l" eaLnBrk="1" hangingPunct="1">
              <a:buFont typeface="Arial" charset="0"/>
              <a:buAutoNum type="alphaUcParenR"/>
            </a:pPr>
            <a:endParaRPr lang="en-US" sz="2800" dirty="0">
              <a:solidFill>
                <a:schemeClr val="tx1"/>
              </a:solidFill>
              <a:latin typeface="Times New Roman" charset="0"/>
              <a:ea typeface="Times New Roman" charset="0"/>
              <a:cs typeface="Times New Roman" charset="0"/>
            </a:endParaRPr>
          </a:p>
        </p:txBody>
      </p:sp>
      <p:sp>
        <p:nvSpPr>
          <p:cNvPr id="4"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8.22</a:t>
            </a:r>
            <a:endParaRPr lang="en-US" sz="800" dirty="0"/>
          </a:p>
        </p:txBody>
      </p:sp>
    </p:spTree>
    <p:extLst>
      <p:ext uri="{BB962C8B-B14F-4D97-AF65-F5344CB8AC3E}">
        <p14:creationId xmlns:p14="http://schemas.microsoft.com/office/powerpoint/2010/main" val="279417928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04800" y="381000"/>
            <a:ext cx="8534400" cy="2133600"/>
          </a:xfrm>
        </p:spPr>
        <p:txBody>
          <a:bodyPr/>
          <a:lstStyle/>
          <a:p>
            <a:pPr algn="l" eaLnBrk="1" hangingPunct="1"/>
            <a:r>
              <a:rPr lang="en-US" sz="3600">
                <a:latin typeface="Times New Roman" charset="0"/>
                <a:ea typeface="Times New Roman" charset="0"/>
                <a:cs typeface="Times New Roman" charset="0"/>
              </a:rPr>
              <a:t>The fields can change the total momentum of charged particles by:</a:t>
            </a:r>
            <a:endParaRPr lang="en-US" sz="3600">
              <a:solidFill>
                <a:srgbClr val="0070C0"/>
              </a:solidFill>
              <a:latin typeface="Times New Roman" charset="0"/>
              <a:ea typeface="Times New Roman" charset="0"/>
              <a:cs typeface="Times New Roman" charset="0"/>
            </a:endParaRPr>
          </a:p>
        </p:txBody>
      </p:sp>
      <p:sp>
        <p:nvSpPr>
          <p:cNvPr id="3" name="Subtitle 2"/>
          <p:cNvSpPr>
            <a:spLocks noGrp="1"/>
          </p:cNvSpPr>
          <p:nvPr>
            <p:ph type="subTitle" idx="1"/>
          </p:nvPr>
        </p:nvSpPr>
        <p:spPr>
          <a:xfrm>
            <a:off x="990600" y="2514600"/>
            <a:ext cx="7924800" cy="3352800"/>
          </a:xfrm>
        </p:spPr>
        <p:txBody>
          <a:bodyPr/>
          <a:lstStyle/>
          <a:p>
            <a:pPr marL="514350" indent="-514350" algn="l" eaLnBrk="1" hangingPunct="1">
              <a:buFont typeface="Arial" charset="0"/>
              <a:buAutoNum type="alphaUcParenR"/>
            </a:pPr>
            <a:r>
              <a:rPr lang="en-US" sz="2400" dirty="0">
                <a:solidFill>
                  <a:schemeClr val="tx1"/>
                </a:solidFill>
                <a:latin typeface="Times New Roman" charset="0"/>
                <a:ea typeface="Times New Roman" charset="0"/>
                <a:cs typeface="Times New Roman" charset="0"/>
              </a:rPr>
              <a:t>Fields cannot change particle momentum</a:t>
            </a:r>
          </a:p>
          <a:p>
            <a:pPr marL="514350" indent="-514350" algn="l" eaLnBrk="1" hangingPunct="1">
              <a:buFont typeface="Arial" charset="0"/>
              <a:buAutoNum type="alphaUcParenR"/>
            </a:pPr>
            <a:r>
              <a:rPr lang="en-US" sz="2400" dirty="0">
                <a:solidFill>
                  <a:schemeClr val="tx1"/>
                </a:solidFill>
                <a:latin typeface="Times New Roman" charset="0"/>
                <a:ea typeface="Times New Roman" charset="0"/>
                <a:cs typeface="Times New Roman" charset="0"/>
              </a:rPr>
              <a:t>Applying a net force to the particles</a:t>
            </a:r>
          </a:p>
          <a:p>
            <a:pPr marL="514350" indent="-514350" algn="l" eaLnBrk="1" hangingPunct="1">
              <a:buFont typeface="Arial" charset="0"/>
              <a:buAutoNum type="alphaUcParenR"/>
            </a:pPr>
            <a:r>
              <a:rPr lang="en-US" sz="2400" dirty="0">
                <a:solidFill>
                  <a:schemeClr val="tx1"/>
                </a:solidFill>
                <a:latin typeface="Times New Roman" charset="0"/>
                <a:ea typeface="Times New Roman" charset="0"/>
                <a:cs typeface="Times New Roman" charset="0"/>
              </a:rPr>
              <a:t>Changing only the potential energy</a:t>
            </a:r>
          </a:p>
          <a:p>
            <a:pPr marL="514350" indent="-514350" algn="l" eaLnBrk="1" hangingPunct="1">
              <a:buFont typeface="Arial" charset="0"/>
              <a:buAutoNum type="alphaUcParenR"/>
            </a:pPr>
            <a:r>
              <a:rPr lang="en-US" sz="2400" dirty="0">
                <a:solidFill>
                  <a:schemeClr val="tx1"/>
                </a:solidFill>
                <a:latin typeface="Times New Roman" charset="0"/>
                <a:ea typeface="Times New Roman" charset="0"/>
                <a:cs typeface="Times New Roman" charset="0"/>
              </a:rPr>
              <a:t>Only if they do net work on the particles.</a:t>
            </a:r>
            <a:endParaRPr lang="en-US" sz="2400" baseline="30000" dirty="0">
              <a:solidFill>
                <a:schemeClr val="tx1"/>
              </a:solidFill>
              <a:latin typeface="Times New Roman" charset="0"/>
              <a:ea typeface="Times New Roman" charset="0"/>
              <a:cs typeface="Times New Roman" charset="0"/>
            </a:endParaRPr>
          </a:p>
          <a:p>
            <a:pPr marL="514350" indent="-514350" algn="l" eaLnBrk="1" hangingPunct="1">
              <a:buFont typeface="Arial" charset="0"/>
              <a:buAutoNum type="alphaUcParenR"/>
            </a:pPr>
            <a:r>
              <a:rPr lang="en-US" sz="2400" dirty="0">
                <a:solidFill>
                  <a:schemeClr val="tx1"/>
                </a:solidFill>
                <a:latin typeface="Times New Roman" charset="0"/>
                <a:ea typeface="Times New Roman" charset="0"/>
                <a:cs typeface="Times New Roman" charset="0"/>
              </a:rPr>
              <a:t>None of the above.</a:t>
            </a:r>
            <a:endParaRPr lang="en-US" sz="2400" baseline="30000" dirty="0">
              <a:solidFill>
                <a:schemeClr val="tx1"/>
              </a:solidFill>
              <a:latin typeface="Times New Roman" charset="0"/>
              <a:ea typeface="Times New Roman" charset="0"/>
              <a:cs typeface="Times New Roman" charset="0"/>
            </a:endParaRPr>
          </a:p>
          <a:p>
            <a:pPr marL="514350" indent="-514350" algn="l" eaLnBrk="1" hangingPunct="1"/>
            <a:endParaRPr lang="en-US" sz="2400" dirty="0">
              <a:solidFill>
                <a:schemeClr val="tx1"/>
              </a:solidFill>
              <a:latin typeface="Times New Roman" charset="0"/>
              <a:ea typeface="Times New Roman" charset="0"/>
              <a:cs typeface="Times New Roman" charset="0"/>
            </a:endParaRPr>
          </a:p>
          <a:p>
            <a:pPr marL="514350" indent="-514350" algn="l" eaLnBrk="1" hangingPunct="1">
              <a:buFont typeface="Arial" charset="0"/>
              <a:buAutoNum type="alphaUcParenR"/>
            </a:pPr>
            <a:endParaRPr lang="en-US" sz="2400" dirty="0">
              <a:solidFill>
                <a:schemeClr val="tx1"/>
              </a:solidFill>
              <a:latin typeface="Times New Roman" charset="0"/>
              <a:ea typeface="Times New Roman" charset="0"/>
              <a:cs typeface="Times New Roman" charset="0"/>
            </a:endParaRPr>
          </a:p>
        </p:txBody>
      </p:sp>
      <p:sp>
        <p:nvSpPr>
          <p:cNvPr id="4"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8.23</a:t>
            </a:r>
            <a:endParaRPr lang="en-US" sz="800" dirty="0"/>
          </a:p>
        </p:txBody>
      </p:sp>
    </p:spTree>
    <p:extLst>
      <p:ext uri="{BB962C8B-B14F-4D97-AF65-F5344CB8AC3E}">
        <p14:creationId xmlns:p14="http://schemas.microsoft.com/office/powerpoint/2010/main" val="409671744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p:cNvSpPr>
          <p:nvPr>
            <p:ph type="title" idx="4294967295"/>
          </p:nvPr>
        </p:nvSpPr>
        <p:spPr>
          <a:xfrm>
            <a:off x="171335" y="633428"/>
            <a:ext cx="8745653" cy="2792578"/>
          </a:xfrm>
        </p:spPr>
        <p:txBody>
          <a:bodyPr anchor="t">
            <a:normAutofit/>
          </a:bodyPr>
          <a:lstStyle/>
          <a:p>
            <a:pPr algn="l"/>
            <a:r>
              <a:rPr lang="en-US" sz="2400" dirty="0" smtClean="0">
                <a:latin typeface="Arial" charset="0"/>
                <a:ea typeface="Arial" charset="0"/>
                <a:cs typeface="Arial" charset="0"/>
              </a:rPr>
              <a:t>Consider two point charges, each moving with constant velocity v, charge 1 along the +x axis and charge 2 along the +y axis. </a:t>
            </a:r>
            <a:br>
              <a:rPr lang="en-US" sz="2400" dirty="0" smtClean="0">
                <a:latin typeface="Arial" charset="0"/>
                <a:ea typeface="Arial" charset="0"/>
                <a:cs typeface="Arial" charset="0"/>
              </a:rPr>
            </a:br>
            <a:r>
              <a:rPr lang="en-US" sz="2400" dirty="0" smtClean="0">
                <a:latin typeface="Arial" charset="0"/>
                <a:ea typeface="Arial" charset="0"/>
                <a:cs typeface="Arial" charset="0"/>
              </a:rPr>
              <a:t>They are equidistant from the origin.</a:t>
            </a:r>
            <a:br>
              <a:rPr lang="en-US" sz="2400" dirty="0" smtClean="0">
                <a:latin typeface="Arial" charset="0"/>
                <a:ea typeface="Arial" charset="0"/>
                <a:cs typeface="Arial" charset="0"/>
              </a:rPr>
            </a:br>
            <a:r>
              <a:rPr lang="en-US" sz="2400" dirty="0" smtClean="0">
                <a:latin typeface="Arial" charset="0"/>
                <a:ea typeface="Arial" charset="0"/>
                <a:cs typeface="Arial" charset="0"/>
              </a:rPr>
              <a:t/>
            </a:r>
            <a:br>
              <a:rPr lang="en-US" sz="2400" dirty="0" smtClean="0">
                <a:latin typeface="Arial" charset="0"/>
                <a:ea typeface="Arial" charset="0"/>
                <a:cs typeface="Arial" charset="0"/>
              </a:rPr>
            </a:br>
            <a:r>
              <a:rPr lang="en-US" sz="2400" dirty="0" smtClean="0">
                <a:latin typeface="Arial" charset="0"/>
                <a:ea typeface="Arial" charset="0"/>
                <a:cs typeface="Arial" charset="0"/>
              </a:rPr>
              <a:t>What is the direction of the magnetic force on charge 1 from charge 2? (You’ll need to sketch this! Don’t do it in your head!) </a:t>
            </a:r>
            <a:endParaRPr lang="en-US" sz="2400" b="1" dirty="0" smtClean="0">
              <a:latin typeface="Arial" charset="0"/>
              <a:ea typeface="Arial" charset="0"/>
              <a:cs typeface="Arial" charset="0"/>
            </a:endParaRPr>
          </a:p>
        </p:txBody>
      </p:sp>
      <p:sp>
        <p:nvSpPr>
          <p:cNvPr id="26627" name="TextBox 3"/>
          <p:cNvSpPr txBox="1">
            <a:spLocks noChangeArrowheads="1"/>
          </p:cNvSpPr>
          <p:nvPr/>
        </p:nvSpPr>
        <p:spPr bwMode="auto">
          <a:xfrm>
            <a:off x="300038" y="4114800"/>
            <a:ext cx="8616950" cy="1938338"/>
          </a:xfrm>
          <a:prstGeom prst="rect">
            <a:avLst/>
          </a:prstGeom>
          <a:noFill/>
          <a:ln w="9525">
            <a:noFill/>
            <a:miter lim="800000"/>
            <a:headEnd/>
            <a:tailEnd/>
          </a:ln>
        </p:spPr>
        <p:txBody>
          <a:bodyPr>
            <a:prstTxWarp prst="textNoShape">
              <a:avLst/>
            </a:prstTxWarp>
            <a:spAutoFit/>
          </a:bodyPr>
          <a:lstStyle/>
          <a:p>
            <a:pPr marL="457200" indent="-457200">
              <a:buFontTx/>
              <a:buAutoNum type="alphaUcPeriod"/>
            </a:pPr>
            <a:r>
              <a:rPr lang="en-US" sz="2400"/>
              <a:t>+x</a:t>
            </a:r>
          </a:p>
          <a:p>
            <a:pPr marL="457200" indent="-457200">
              <a:buFontTx/>
              <a:buAutoNum type="alphaUcPeriod"/>
            </a:pPr>
            <a:r>
              <a:rPr lang="en-US" sz="2400"/>
              <a:t>+y</a:t>
            </a:r>
            <a:endParaRPr lang="en-US" sz="2400" baseline="30000"/>
          </a:p>
          <a:p>
            <a:pPr marL="457200" indent="-457200">
              <a:buFontTx/>
              <a:buAutoNum type="alphaUcPeriod"/>
            </a:pPr>
            <a:r>
              <a:rPr lang="en-US" sz="2400"/>
              <a:t>+z</a:t>
            </a:r>
          </a:p>
          <a:p>
            <a:pPr marL="457200" indent="-457200">
              <a:buFontTx/>
              <a:buAutoNum type="alphaUcPeriod"/>
            </a:pPr>
            <a:r>
              <a:rPr lang="en-US" sz="2400"/>
              <a:t>More than one of the above</a:t>
            </a:r>
          </a:p>
          <a:p>
            <a:pPr marL="457200" indent="-457200">
              <a:buFontTx/>
              <a:buAutoNum type="alphaUcPeriod"/>
            </a:pPr>
            <a:r>
              <a:rPr lang="en-US" sz="2400"/>
              <a:t>None of the above</a:t>
            </a:r>
          </a:p>
        </p:txBody>
      </p:sp>
      <p:sp>
        <p:nvSpPr>
          <p:cNvPr id="5"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8.24</a:t>
            </a:r>
            <a:endParaRPr lang="en-US" sz="800" dirty="0"/>
          </a:p>
        </p:txBody>
      </p:sp>
    </p:spTree>
    <p:extLst>
      <p:ext uri="{BB962C8B-B14F-4D97-AF65-F5344CB8AC3E}">
        <p14:creationId xmlns:p14="http://schemas.microsoft.com/office/powerpoint/2010/main" val="334124245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p:cNvSpPr>
          <p:nvPr>
            <p:ph type="title" idx="4294967295"/>
          </p:nvPr>
        </p:nvSpPr>
        <p:spPr>
          <a:xfrm>
            <a:off x="0" y="369888"/>
            <a:ext cx="9144000" cy="2768620"/>
          </a:xfrm>
        </p:spPr>
        <p:txBody>
          <a:bodyPr anchor="t">
            <a:normAutofit/>
          </a:bodyPr>
          <a:lstStyle/>
          <a:p>
            <a:pPr algn="l"/>
            <a:r>
              <a:rPr lang="en-US" sz="2400" dirty="0" smtClean="0">
                <a:latin typeface="Arial" charset="0"/>
                <a:ea typeface="Arial" charset="0"/>
                <a:cs typeface="Arial" charset="0"/>
              </a:rPr>
              <a:t>Consider two point charges, each moving with constant velocity v, charge 1 along the +x axis and charge 2 along the +y axis. </a:t>
            </a:r>
            <a:br>
              <a:rPr lang="en-US" sz="2400" dirty="0" smtClean="0">
                <a:latin typeface="Arial" charset="0"/>
                <a:ea typeface="Arial" charset="0"/>
                <a:cs typeface="Arial" charset="0"/>
              </a:rPr>
            </a:br>
            <a:r>
              <a:rPr lang="en-US" sz="2400" dirty="0" smtClean="0">
                <a:latin typeface="Arial" charset="0"/>
                <a:ea typeface="Arial" charset="0"/>
                <a:cs typeface="Arial" charset="0"/>
              </a:rPr>
              <a:t>They are equidistant from the origin.</a:t>
            </a:r>
            <a:br>
              <a:rPr lang="en-US" sz="2400" dirty="0" smtClean="0">
                <a:latin typeface="Arial" charset="0"/>
                <a:ea typeface="Arial" charset="0"/>
                <a:cs typeface="Arial" charset="0"/>
              </a:rPr>
            </a:br>
            <a:r>
              <a:rPr lang="en-US" sz="2400" dirty="0" smtClean="0">
                <a:latin typeface="Arial" charset="0"/>
                <a:ea typeface="Arial" charset="0"/>
                <a:cs typeface="Arial" charset="0"/>
              </a:rPr>
              <a:t/>
            </a:r>
            <a:br>
              <a:rPr lang="en-US" sz="2400" dirty="0" smtClean="0">
                <a:latin typeface="Arial" charset="0"/>
                <a:ea typeface="Arial" charset="0"/>
                <a:cs typeface="Arial" charset="0"/>
              </a:rPr>
            </a:br>
            <a:r>
              <a:rPr lang="en-US" sz="2400" dirty="0" smtClean="0">
                <a:latin typeface="Arial" charset="0"/>
                <a:ea typeface="Arial" charset="0"/>
                <a:cs typeface="Arial" charset="0"/>
              </a:rPr>
              <a:t>What is the direction of the magnetic force on charge 2 from charge 1? (You’ll need to sketch this! Don’t do it in your head!) </a:t>
            </a:r>
            <a:endParaRPr lang="en-US" sz="2400" b="1" dirty="0" smtClean="0">
              <a:latin typeface="Arial" charset="0"/>
              <a:ea typeface="Arial" charset="0"/>
              <a:cs typeface="Arial" charset="0"/>
            </a:endParaRPr>
          </a:p>
        </p:txBody>
      </p:sp>
      <p:sp>
        <p:nvSpPr>
          <p:cNvPr id="5" name="TextBox 3"/>
          <p:cNvSpPr txBox="1">
            <a:spLocks noChangeArrowheads="1"/>
          </p:cNvSpPr>
          <p:nvPr/>
        </p:nvSpPr>
        <p:spPr bwMode="auto">
          <a:xfrm>
            <a:off x="300038" y="4114800"/>
            <a:ext cx="8616950" cy="1200328"/>
          </a:xfrm>
          <a:prstGeom prst="rect">
            <a:avLst/>
          </a:prstGeom>
          <a:noFill/>
          <a:ln w="9525">
            <a:noFill/>
            <a:miter lim="800000"/>
            <a:headEnd/>
            <a:tailEnd/>
          </a:ln>
        </p:spPr>
        <p:txBody>
          <a:bodyPr>
            <a:prstTxWarp prst="textNoShape">
              <a:avLst/>
            </a:prstTxWarp>
            <a:spAutoFit/>
          </a:bodyPr>
          <a:lstStyle/>
          <a:p>
            <a:pPr marL="457200" indent="-457200">
              <a:buFontTx/>
              <a:buAutoNum type="alphaUcPeriod"/>
            </a:pPr>
            <a:r>
              <a:rPr lang="en-US" sz="2400" dirty="0" smtClean="0"/>
              <a:t>Equal to the answer of the previous question</a:t>
            </a:r>
          </a:p>
          <a:p>
            <a:pPr marL="457200" indent="-457200">
              <a:buFontTx/>
              <a:buAutoNum type="alphaUcPeriod"/>
            </a:pPr>
            <a:r>
              <a:rPr lang="en-US" sz="2400" dirty="0" smtClean="0"/>
              <a:t>Equal but opposite to the answer of the previous question</a:t>
            </a:r>
          </a:p>
          <a:p>
            <a:pPr marL="457200" indent="-457200">
              <a:buFontTx/>
              <a:buAutoNum type="alphaUcPeriod"/>
            </a:pPr>
            <a:r>
              <a:rPr lang="en-US" sz="2400" dirty="0" smtClean="0"/>
              <a:t>Something </a:t>
            </a:r>
            <a:r>
              <a:rPr lang="en-US" sz="2400" i="1" dirty="0" smtClean="0"/>
              <a:t>different</a:t>
            </a:r>
            <a:r>
              <a:rPr lang="en-US" sz="2400" dirty="0" smtClean="0"/>
              <a:t> than either of the above.</a:t>
            </a:r>
            <a:endParaRPr lang="en-US" sz="2400" dirty="0"/>
          </a:p>
        </p:txBody>
      </p:sp>
      <p:sp>
        <p:nvSpPr>
          <p:cNvPr id="6"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8.25</a:t>
            </a:r>
            <a:endParaRPr lang="en-US" sz="800" dirty="0"/>
          </a:p>
        </p:txBody>
      </p:sp>
    </p:spTree>
    <p:extLst>
      <p:ext uri="{BB962C8B-B14F-4D97-AF65-F5344CB8AC3E}">
        <p14:creationId xmlns:p14="http://schemas.microsoft.com/office/powerpoint/2010/main" val="117783167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304800" y="304800"/>
            <a:ext cx="8534400" cy="2286000"/>
          </a:xfrm>
        </p:spPr>
        <p:txBody>
          <a:bodyPr/>
          <a:lstStyle/>
          <a:p>
            <a:pPr algn="l" eaLnBrk="1" hangingPunct="1"/>
            <a:r>
              <a:rPr lang="en-US" sz="3600" dirty="0">
                <a:latin typeface="Times New Roman" charset="0"/>
                <a:ea typeface="Times New Roman" charset="0"/>
                <a:cs typeface="Times New Roman" charset="0"/>
              </a:rPr>
              <a:t>We seek a local conservation law that relates the time change in momentum density </a:t>
            </a:r>
            <a:r>
              <a:rPr lang="en-US" sz="3600" dirty="0">
                <a:solidFill>
                  <a:srgbClr val="0000FF"/>
                </a:solidFill>
                <a:latin typeface="Times New Roman" charset="0"/>
                <a:ea typeface="Times New Roman" charset="0"/>
                <a:cs typeface="Times New Roman" charset="0"/>
              </a:rPr>
              <a:t> (units of momentum/m</a:t>
            </a:r>
            <a:r>
              <a:rPr lang="en-US" sz="3600" baseline="30000" dirty="0">
                <a:solidFill>
                  <a:srgbClr val="0000FF"/>
                </a:solidFill>
                <a:latin typeface="Times New Roman" charset="0"/>
                <a:ea typeface="Times New Roman" charset="0"/>
                <a:cs typeface="Times New Roman" charset="0"/>
              </a:rPr>
              <a:t>3</a:t>
            </a:r>
            <a:r>
              <a:rPr lang="en-US" sz="3600" dirty="0">
                <a:solidFill>
                  <a:srgbClr val="0000FF"/>
                </a:solidFill>
                <a:latin typeface="Times New Roman" charset="0"/>
                <a:ea typeface="Times New Roman" charset="0"/>
                <a:cs typeface="Times New Roman" charset="0"/>
              </a:rPr>
              <a:t>), </a:t>
            </a:r>
            <a:r>
              <a:rPr lang="en-US" sz="3600" dirty="0">
                <a:latin typeface="Times New Roman" charset="0"/>
                <a:ea typeface="Times New Roman" charset="0"/>
                <a:cs typeface="Times New Roman" charset="0"/>
              </a:rPr>
              <a:t>to the divergence of a current </a:t>
            </a:r>
            <a:r>
              <a:rPr lang="en-US" sz="3600" dirty="0" smtClean="0">
                <a:latin typeface="Times New Roman" charset="0"/>
                <a:ea typeface="Times New Roman" charset="0"/>
                <a:cs typeface="Times New Roman" charset="0"/>
              </a:rPr>
              <a:t>density, “T”, </a:t>
            </a:r>
            <a:r>
              <a:rPr lang="en-US" sz="3600" dirty="0">
                <a:latin typeface="Times New Roman" charset="0"/>
                <a:ea typeface="Times New Roman" charset="0"/>
                <a:cs typeface="Times New Roman" charset="0"/>
              </a:rPr>
              <a:t>with units of:</a:t>
            </a:r>
            <a:endParaRPr lang="en-US" sz="3600" dirty="0">
              <a:solidFill>
                <a:srgbClr val="0070C0"/>
              </a:solidFill>
              <a:latin typeface="Times New Roman" charset="0"/>
              <a:ea typeface="Times New Roman" charset="0"/>
              <a:cs typeface="Times New Roman" charset="0"/>
            </a:endParaRPr>
          </a:p>
        </p:txBody>
      </p:sp>
      <p:sp>
        <p:nvSpPr>
          <p:cNvPr id="3" name="Subtitle 2"/>
          <p:cNvSpPr>
            <a:spLocks noGrp="1"/>
          </p:cNvSpPr>
          <p:nvPr>
            <p:ph type="subTitle" idx="1"/>
          </p:nvPr>
        </p:nvSpPr>
        <p:spPr>
          <a:xfrm>
            <a:off x="1219200" y="2628900"/>
            <a:ext cx="6705600" cy="3352800"/>
          </a:xfrm>
        </p:spPr>
        <p:txBody>
          <a:bodyPr/>
          <a:lstStyle/>
          <a:p>
            <a:pPr marL="514350" indent="-514350" algn="l" eaLnBrk="1" hangingPunct="1">
              <a:buFont typeface="Arial" charset="0"/>
              <a:buAutoNum type="alphaUcParenR"/>
            </a:pPr>
            <a:r>
              <a:rPr lang="en-US" sz="3600" dirty="0">
                <a:solidFill>
                  <a:schemeClr val="tx1"/>
                </a:solidFill>
                <a:latin typeface="Times New Roman" charset="0"/>
                <a:ea typeface="Times New Roman" charset="0"/>
                <a:cs typeface="Times New Roman" charset="0"/>
              </a:rPr>
              <a:t> </a:t>
            </a:r>
            <a:r>
              <a:rPr lang="en-US" sz="3600" dirty="0" err="1">
                <a:solidFill>
                  <a:schemeClr val="tx1"/>
                </a:solidFill>
                <a:latin typeface="Times New Roman" charset="0"/>
                <a:ea typeface="Times New Roman" charset="0"/>
                <a:cs typeface="Times New Roman" charset="0"/>
              </a:rPr>
              <a:t>Newtons</a:t>
            </a:r>
            <a:r>
              <a:rPr lang="en-US" sz="3600" dirty="0">
                <a:solidFill>
                  <a:schemeClr val="tx1"/>
                </a:solidFill>
                <a:latin typeface="Times New Roman" charset="0"/>
                <a:ea typeface="Times New Roman" charset="0"/>
                <a:cs typeface="Times New Roman" charset="0"/>
              </a:rPr>
              <a:t>/m</a:t>
            </a:r>
            <a:r>
              <a:rPr lang="en-US" sz="3600" baseline="30000" dirty="0">
                <a:solidFill>
                  <a:schemeClr val="tx1"/>
                </a:solidFill>
                <a:latin typeface="Times New Roman" charset="0"/>
                <a:ea typeface="Times New Roman" charset="0"/>
                <a:cs typeface="Times New Roman" charset="0"/>
              </a:rPr>
              <a:t>2</a:t>
            </a:r>
          </a:p>
          <a:p>
            <a:pPr marL="514350" indent="-514350" algn="l" eaLnBrk="1" hangingPunct="1">
              <a:buFont typeface="Arial" charset="0"/>
              <a:buAutoNum type="alphaUcParenR"/>
            </a:pPr>
            <a:r>
              <a:rPr lang="en-US" sz="3600" dirty="0">
                <a:solidFill>
                  <a:schemeClr val="tx1"/>
                </a:solidFill>
                <a:latin typeface="Times New Roman" charset="0"/>
                <a:ea typeface="Times New Roman" charset="0"/>
                <a:cs typeface="Times New Roman" charset="0"/>
              </a:rPr>
              <a:t> kg*m/(m</a:t>
            </a:r>
            <a:r>
              <a:rPr lang="en-US" sz="3600" baseline="30000" dirty="0">
                <a:solidFill>
                  <a:schemeClr val="tx1"/>
                </a:solidFill>
                <a:latin typeface="Times New Roman" charset="0"/>
                <a:ea typeface="Times New Roman" charset="0"/>
                <a:cs typeface="Times New Roman" charset="0"/>
              </a:rPr>
              <a:t>2</a:t>
            </a:r>
            <a:r>
              <a:rPr lang="en-US" sz="3600" dirty="0">
                <a:solidFill>
                  <a:schemeClr val="tx1"/>
                </a:solidFill>
                <a:latin typeface="Times New Roman" charset="0"/>
                <a:ea typeface="Times New Roman" charset="0"/>
                <a:cs typeface="Times New Roman" charset="0"/>
              </a:rPr>
              <a:t>*second</a:t>
            </a:r>
            <a:r>
              <a:rPr lang="en-US" sz="3600" baseline="30000" dirty="0">
                <a:solidFill>
                  <a:schemeClr val="tx1"/>
                </a:solidFill>
                <a:latin typeface="Times New Roman" charset="0"/>
                <a:ea typeface="Times New Roman" charset="0"/>
                <a:cs typeface="Times New Roman" charset="0"/>
              </a:rPr>
              <a:t>2</a:t>
            </a:r>
            <a:r>
              <a:rPr lang="en-US" sz="3600" dirty="0">
                <a:solidFill>
                  <a:schemeClr val="tx1"/>
                </a:solidFill>
                <a:latin typeface="Times New Roman" charset="0"/>
                <a:ea typeface="Times New Roman" charset="0"/>
                <a:cs typeface="Times New Roman" charset="0"/>
              </a:rPr>
              <a:t>)</a:t>
            </a:r>
            <a:endParaRPr lang="en-US" sz="3600" baseline="30000" dirty="0">
              <a:solidFill>
                <a:schemeClr val="tx1"/>
              </a:solidFill>
              <a:latin typeface="Times New Roman" charset="0"/>
              <a:ea typeface="Times New Roman" charset="0"/>
              <a:cs typeface="Times New Roman" charset="0"/>
            </a:endParaRPr>
          </a:p>
          <a:p>
            <a:pPr marL="514350" indent="-514350" algn="l" eaLnBrk="1" hangingPunct="1">
              <a:buFont typeface="Arial" charset="0"/>
              <a:buAutoNum type="alphaUcParenR"/>
            </a:pPr>
            <a:r>
              <a:rPr lang="en-US" sz="3600" dirty="0">
                <a:solidFill>
                  <a:schemeClr val="tx1"/>
                </a:solidFill>
                <a:latin typeface="Times New Roman" charset="0"/>
                <a:ea typeface="Times New Roman" charset="0"/>
                <a:cs typeface="Times New Roman" charset="0"/>
              </a:rPr>
              <a:t> Joules/m</a:t>
            </a:r>
            <a:r>
              <a:rPr lang="en-US" sz="3600" baseline="30000" dirty="0">
                <a:solidFill>
                  <a:schemeClr val="tx1"/>
                </a:solidFill>
                <a:latin typeface="Times New Roman" charset="0"/>
                <a:ea typeface="Times New Roman" charset="0"/>
                <a:cs typeface="Times New Roman" charset="0"/>
              </a:rPr>
              <a:t>3 </a:t>
            </a:r>
            <a:endParaRPr lang="en-US" sz="3600" dirty="0">
              <a:solidFill>
                <a:schemeClr val="tx1"/>
              </a:solidFill>
              <a:latin typeface="Times New Roman" charset="0"/>
              <a:ea typeface="Times New Roman" charset="0"/>
              <a:cs typeface="Times New Roman" charset="0"/>
            </a:endParaRPr>
          </a:p>
          <a:p>
            <a:pPr marL="514350" indent="-514350" algn="l" eaLnBrk="1" hangingPunct="1">
              <a:buFont typeface="Arial" charset="0"/>
              <a:buAutoNum type="alphaUcParenR"/>
            </a:pPr>
            <a:r>
              <a:rPr lang="en-US" sz="3600" dirty="0">
                <a:solidFill>
                  <a:schemeClr val="tx1"/>
                </a:solidFill>
                <a:latin typeface="Times New Roman" charset="0"/>
                <a:ea typeface="Times New Roman" charset="0"/>
                <a:cs typeface="Times New Roman" charset="0"/>
              </a:rPr>
              <a:t> </a:t>
            </a:r>
            <a:r>
              <a:rPr lang="en-US" sz="3600" dirty="0" smtClean="0">
                <a:solidFill>
                  <a:schemeClr val="tx1"/>
                </a:solidFill>
                <a:latin typeface="Times New Roman" charset="0"/>
                <a:ea typeface="Times New Roman" charset="0"/>
                <a:cs typeface="Times New Roman" charset="0"/>
              </a:rPr>
              <a:t>More than one of the </a:t>
            </a:r>
            <a:r>
              <a:rPr lang="en-US" sz="3600" dirty="0">
                <a:solidFill>
                  <a:schemeClr val="tx1"/>
                </a:solidFill>
                <a:latin typeface="Times New Roman" charset="0"/>
                <a:ea typeface="Times New Roman" charset="0"/>
                <a:cs typeface="Times New Roman" charset="0"/>
              </a:rPr>
              <a:t>above</a:t>
            </a:r>
          </a:p>
          <a:p>
            <a:pPr marL="514350" indent="-514350" algn="l" eaLnBrk="1" hangingPunct="1">
              <a:buFont typeface="Arial" charset="0"/>
              <a:buAutoNum type="alphaUcParenR"/>
            </a:pPr>
            <a:r>
              <a:rPr lang="en-US" sz="3600" dirty="0">
                <a:solidFill>
                  <a:schemeClr val="tx1"/>
                </a:solidFill>
                <a:latin typeface="Times New Roman" charset="0"/>
                <a:ea typeface="Times New Roman" charset="0"/>
                <a:cs typeface="Times New Roman" charset="0"/>
              </a:rPr>
              <a:t> None of the above</a:t>
            </a:r>
          </a:p>
          <a:p>
            <a:pPr marL="514350" indent="-514350" algn="l" eaLnBrk="1" hangingPunct="1"/>
            <a:endParaRPr lang="en-US" sz="2800" dirty="0">
              <a:solidFill>
                <a:schemeClr val="tx1"/>
              </a:solidFill>
              <a:latin typeface="Times New Roman" charset="0"/>
              <a:ea typeface="Times New Roman" charset="0"/>
              <a:cs typeface="Times New Roman" charset="0"/>
            </a:endParaRPr>
          </a:p>
          <a:p>
            <a:pPr marL="514350" indent="-514350" algn="l" eaLnBrk="1" hangingPunct="1">
              <a:buFont typeface="Arial" charset="0"/>
              <a:buAutoNum type="alphaUcParenR"/>
            </a:pPr>
            <a:endParaRPr lang="en-US" sz="2800" dirty="0">
              <a:solidFill>
                <a:schemeClr val="tx1"/>
              </a:solidFill>
              <a:latin typeface="Times New Roman" charset="0"/>
              <a:ea typeface="Times New Roman" charset="0"/>
              <a:cs typeface="Times New Roman" charset="0"/>
            </a:endParaRPr>
          </a:p>
        </p:txBody>
      </p:sp>
      <p:sp>
        <p:nvSpPr>
          <p:cNvPr id="4"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8.26</a:t>
            </a:r>
            <a:endParaRPr lang="en-US" sz="800" dirty="0"/>
          </a:p>
        </p:txBody>
      </p:sp>
    </p:spTree>
    <p:extLst>
      <p:ext uri="{BB962C8B-B14F-4D97-AF65-F5344CB8AC3E}">
        <p14:creationId xmlns:p14="http://schemas.microsoft.com/office/powerpoint/2010/main" val="39760125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1800" y="76201"/>
            <a:ext cx="7772400" cy="571500"/>
          </a:xfrm>
        </p:spPr>
        <p:txBody>
          <a:bodyPr>
            <a:normAutofit/>
          </a:bodyPr>
          <a:lstStyle/>
          <a:p>
            <a:pPr algn="l"/>
            <a:r>
              <a:rPr lang="en-US" sz="2800" dirty="0" smtClean="0"/>
              <a:t>Momentum in the fields:</a:t>
            </a:r>
            <a:endParaRPr lang="en-US" sz="2800" dirty="0"/>
          </a:p>
        </p:txBody>
      </p:sp>
      <p:grpSp>
        <p:nvGrpSpPr>
          <p:cNvPr id="31" name="Group 30"/>
          <p:cNvGrpSpPr/>
          <p:nvPr/>
        </p:nvGrpSpPr>
        <p:grpSpPr>
          <a:xfrm>
            <a:off x="146500" y="983734"/>
            <a:ext cx="8916582" cy="4428053"/>
            <a:chOff x="146500" y="983734"/>
            <a:chExt cx="8916582" cy="4428053"/>
          </a:xfrm>
        </p:grpSpPr>
        <p:sp>
          <p:nvSpPr>
            <p:cNvPr id="5" name="TextBox 4"/>
            <p:cNvSpPr txBox="1"/>
            <p:nvPr/>
          </p:nvSpPr>
          <p:spPr>
            <a:xfrm>
              <a:off x="146500" y="983734"/>
              <a:ext cx="7194760" cy="769441"/>
            </a:xfrm>
            <a:prstGeom prst="rect">
              <a:avLst/>
            </a:prstGeom>
            <a:noFill/>
          </p:spPr>
          <p:txBody>
            <a:bodyPr wrap="none" rtlCol="0">
              <a:spAutoFit/>
            </a:bodyPr>
            <a:lstStyle/>
            <a:p>
              <a:r>
                <a:rPr lang="en-US" sz="2200" dirty="0" smtClean="0"/>
                <a:t>Consider a charged capacitor placed in a uniform B field </a:t>
              </a:r>
              <a:br>
                <a:rPr lang="en-US" sz="2200" dirty="0" smtClean="0"/>
              </a:br>
              <a:r>
                <a:rPr lang="en-US" sz="2200" dirty="0" smtClean="0"/>
                <a:t>in the +y direction	</a:t>
              </a:r>
              <a:endParaRPr lang="en-US" sz="2200" dirty="0"/>
            </a:p>
          </p:txBody>
        </p:sp>
        <p:sp>
          <p:nvSpPr>
            <p:cNvPr id="6" name="Can 5"/>
            <p:cNvSpPr/>
            <p:nvPr/>
          </p:nvSpPr>
          <p:spPr>
            <a:xfrm rot="5400000">
              <a:off x="239713" y="3468686"/>
              <a:ext cx="3201988" cy="684213"/>
            </a:xfrm>
            <a:prstGeom prst="can">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smtClean="0"/>
            </a:p>
          </p:txBody>
        </p:sp>
        <p:sp>
          <p:nvSpPr>
            <p:cNvPr id="7" name="Can 6"/>
            <p:cNvSpPr/>
            <p:nvPr/>
          </p:nvSpPr>
          <p:spPr>
            <a:xfrm rot="5400000">
              <a:off x="1662113" y="3468686"/>
              <a:ext cx="3201988" cy="684213"/>
            </a:xfrm>
            <a:prstGeom prst="can">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8" name="TextBox 7"/>
            <p:cNvSpPr txBox="1"/>
            <p:nvPr/>
          </p:nvSpPr>
          <p:spPr>
            <a:xfrm rot="5400000">
              <a:off x="452522" y="3536434"/>
              <a:ext cx="2717800" cy="369332"/>
            </a:xfrm>
            <a:prstGeom prst="rect">
              <a:avLst/>
            </a:prstGeom>
            <a:noFill/>
          </p:spPr>
          <p:txBody>
            <a:bodyPr wrap="square" rtlCol="0">
              <a:spAutoFit/>
            </a:bodyPr>
            <a:lstStyle/>
            <a:p>
              <a:r>
                <a:rPr lang="en-US" dirty="0" smtClean="0"/>
                <a:t>+++++++++++++++++++</a:t>
              </a:r>
              <a:endParaRPr lang="en-US" dirty="0"/>
            </a:p>
          </p:txBody>
        </p:sp>
        <p:sp>
          <p:nvSpPr>
            <p:cNvPr id="9" name="TextBox 8"/>
            <p:cNvSpPr txBox="1"/>
            <p:nvPr/>
          </p:nvSpPr>
          <p:spPr>
            <a:xfrm rot="5400000">
              <a:off x="1849522" y="3688834"/>
              <a:ext cx="2717800" cy="369332"/>
            </a:xfrm>
            <a:prstGeom prst="rect">
              <a:avLst/>
            </a:prstGeom>
            <a:noFill/>
          </p:spPr>
          <p:txBody>
            <a:bodyPr wrap="square" rtlCol="0">
              <a:spAutoFit/>
            </a:bodyPr>
            <a:lstStyle/>
            <a:p>
              <a:r>
                <a:rPr lang="en-US" dirty="0" smtClean="0"/>
                <a:t>- - - - - - - - - - - - - - - - - -</a:t>
              </a:r>
              <a:endParaRPr lang="en-US" dirty="0"/>
            </a:p>
          </p:txBody>
        </p:sp>
        <p:grpSp>
          <p:nvGrpSpPr>
            <p:cNvPr id="12" name="Group 11"/>
            <p:cNvGrpSpPr/>
            <p:nvPr/>
          </p:nvGrpSpPr>
          <p:grpSpPr>
            <a:xfrm>
              <a:off x="2324100" y="3568700"/>
              <a:ext cx="444500" cy="444500"/>
              <a:chOff x="5600700" y="2959100"/>
              <a:chExt cx="444500" cy="444500"/>
            </a:xfrm>
          </p:grpSpPr>
          <p:sp>
            <p:nvSpPr>
              <p:cNvPr id="10" name="Oval 9"/>
              <p:cNvSpPr/>
              <p:nvPr/>
            </p:nvSpPr>
            <p:spPr bwMode="auto">
              <a:xfrm>
                <a:off x="5778500" y="3111500"/>
                <a:ext cx="114300" cy="1143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11" name="Oval 10"/>
              <p:cNvSpPr/>
              <p:nvPr/>
            </p:nvSpPr>
            <p:spPr bwMode="auto">
              <a:xfrm>
                <a:off x="5600700" y="2959100"/>
                <a:ext cx="444500" cy="4445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grpSp>
        <p:grpSp>
          <p:nvGrpSpPr>
            <p:cNvPr id="13" name="Group 12"/>
            <p:cNvGrpSpPr/>
            <p:nvPr/>
          </p:nvGrpSpPr>
          <p:grpSpPr>
            <a:xfrm>
              <a:off x="2324100" y="2768600"/>
              <a:ext cx="444500" cy="444500"/>
              <a:chOff x="5600700" y="2959100"/>
              <a:chExt cx="444500" cy="444500"/>
            </a:xfrm>
          </p:grpSpPr>
          <p:sp>
            <p:nvSpPr>
              <p:cNvPr id="14" name="Oval 13"/>
              <p:cNvSpPr/>
              <p:nvPr/>
            </p:nvSpPr>
            <p:spPr bwMode="auto">
              <a:xfrm>
                <a:off x="5778500" y="3111500"/>
                <a:ext cx="114300" cy="1143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15" name="Oval 14"/>
              <p:cNvSpPr/>
              <p:nvPr/>
            </p:nvSpPr>
            <p:spPr bwMode="auto">
              <a:xfrm>
                <a:off x="5600700" y="2959100"/>
                <a:ext cx="444500" cy="4445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grpSp>
        <p:grpSp>
          <p:nvGrpSpPr>
            <p:cNvPr id="16" name="Group 15"/>
            <p:cNvGrpSpPr/>
            <p:nvPr/>
          </p:nvGrpSpPr>
          <p:grpSpPr>
            <a:xfrm>
              <a:off x="2330450" y="4330700"/>
              <a:ext cx="444500" cy="444500"/>
              <a:chOff x="5600700" y="2959100"/>
              <a:chExt cx="444500" cy="444500"/>
            </a:xfrm>
          </p:grpSpPr>
          <p:sp>
            <p:nvSpPr>
              <p:cNvPr id="17" name="Oval 16"/>
              <p:cNvSpPr/>
              <p:nvPr/>
            </p:nvSpPr>
            <p:spPr bwMode="auto">
              <a:xfrm>
                <a:off x="5778500" y="3111500"/>
                <a:ext cx="114300" cy="1143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18" name="Oval 17"/>
              <p:cNvSpPr/>
              <p:nvPr/>
            </p:nvSpPr>
            <p:spPr bwMode="auto">
              <a:xfrm>
                <a:off x="5600700" y="2959100"/>
                <a:ext cx="444500" cy="4445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grpSp>
        <p:cxnSp>
          <p:nvCxnSpPr>
            <p:cNvPr id="20" name="Straight Arrow Connector 19"/>
            <p:cNvCxnSpPr/>
            <p:nvPr/>
          </p:nvCxnSpPr>
          <p:spPr bwMode="auto">
            <a:xfrm>
              <a:off x="7946494" y="2133084"/>
              <a:ext cx="9525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1" name="Straight Arrow Connector 20"/>
            <p:cNvCxnSpPr/>
            <p:nvPr/>
          </p:nvCxnSpPr>
          <p:spPr bwMode="auto">
            <a:xfrm rot="16200000">
              <a:off x="7470244" y="1656834"/>
              <a:ext cx="9525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2" name="TextBox 21"/>
            <p:cNvSpPr txBox="1"/>
            <p:nvPr/>
          </p:nvSpPr>
          <p:spPr>
            <a:xfrm>
              <a:off x="8763000" y="2006600"/>
              <a:ext cx="300082" cy="369332"/>
            </a:xfrm>
            <a:prstGeom prst="rect">
              <a:avLst/>
            </a:prstGeom>
            <a:noFill/>
          </p:spPr>
          <p:txBody>
            <a:bodyPr wrap="none" rtlCol="0">
              <a:spAutoFit/>
            </a:bodyPr>
            <a:lstStyle/>
            <a:p>
              <a:r>
                <a:rPr lang="en-US" dirty="0" smtClean="0"/>
                <a:t>z</a:t>
              </a:r>
              <a:endParaRPr lang="en-US" dirty="0"/>
            </a:p>
          </p:txBody>
        </p:sp>
        <p:sp>
          <p:nvSpPr>
            <p:cNvPr id="23" name="TextBox 22"/>
            <p:cNvSpPr txBox="1"/>
            <p:nvPr/>
          </p:nvSpPr>
          <p:spPr>
            <a:xfrm>
              <a:off x="7984594" y="995918"/>
              <a:ext cx="300082" cy="369332"/>
            </a:xfrm>
            <a:prstGeom prst="rect">
              <a:avLst/>
            </a:prstGeom>
            <a:noFill/>
          </p:spPr>
          <p:txBody>
            <a:bodyPr wrap="none" rtlCol="0">
              <a:spAutoFit/>
            </a:bodyPr>
            <a:lstStyle/>
            <a:p>
              <a:r>
                <a:rPr lang="en-US" dirty="0"/>
                <a:t>x</a:t>
              </a:r>
            </a:p>
          </p:txBody>
        </p:sp>
        <p:sp>
          <p:nvSpPr>
            <p:cNvPr id="27" name="TextBox 26"/>
            <p:cNvSpPr txBox="1"/>
            <p:nvPr/>
          </p:nvSpPr>
          <p:spPr>
            <a:xfrm>
              <a:off x="7574488" y="2012432"/>
              <a:ext cx="410106" cy="369332"/>
            </a:xfrm>
            <a:prstGeom prst="rect">
              <a:avLst/>
            </a:prstGeom>
            <a:noFill/>
          </p:spPr>
          <p:txBody>
            <a:bodyPr wrap="square" rtlCol="0">
              <a:spAutoFit/>
            </a:bodyPr>
            <a:lstStyle/>
            <a:p>
              <a:r>
                <a:rPr lang="en-US" dirty="0" smtClean="0"/>
                <a:t>y</a:t>
              </a:r>
              <a:endParaRPr lang="en-US" dirty="0"/>
            </a:p>
          </p:txBody>
        </p:sp>
        <p:cxnSp>
          <p:nvCxnSpPr>
            <p:cNvPr id="28" name="Straight Arrow Connector 27"/>
            <p:cNvCxnSpPr/>
            <p:nvPr/>
          </p:nvCxnSpPr>
          <p:spPr bwMode="auto">
            <a:xfrm flipH="1">
              <a:off x="7832194" y="2121416"/>
              <a:ext cx="114300" cy="26138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0" name="TextBox 29"/>
            <p:cNvSpPr txBox="1"/>
            <p:nvPr/>
          </p:nvSpPr>
          <p:spPr>
            <a:xfrm>
              <a:off x="3739193" y="2723634"/>
              <a:ext cx="4258598" cy="2462212"/>
            </a:xfrm>
            <a:prstGeom prst="rect">
              <a:avLst/>
            </a:prstGeom>
            <a:noFill/>
          </p:spPr>
          <p:txBody>
            <a:bodyPr wrap="none" rtlCol="0">
              <a:spAutoFit/>
            </a:bodyPr>
            <a:lstStyle/>
            <a:p>
              <a:r>
                <a:rPr lang="en-US" sz="2200" dirty="0" smtClean="0"/>
                <a:t>Which way does the stored field </a:t>
              </a:r>
            </a:p>
            <a:p>
              <a:r>
                <a:rPr lang="en-US" sz="2200" dirty="0" smtClean="0"/>
                <a:t>Momentum in this system point?</a:t>
              </a:r>
            </a:p>
            <a:p>
              <a:pPr marL="342900" indent="-342900">
                <a:buAutoNum type="alphaUcParenR"/>
              </a:pPr>
              <a:r>
                <a:rPr lang="en-US" sz="2200" dirty="0" smtClean="0"/>
                <a:t>+/- x</a:t>
              </a:r>
            </a:p>
            <a:p>
              <a:pPr marL="342900" indent="-342900">
                <a:buAutoNum type="alphaUcParenR"/>
              </a:pPr>
              <a:r>
                <a:rPr lang="en-US" sz="2200" dirty="0" smtClean="0"/>
                <a:t>+/- y</a:t>
              </a:r>
            </a:p>
            <a:p>
              <a:pPr marL="342900" indent="-342900">
                <a:buAutoNum type="alphaUcParenR"/>
              </a:pPr>
              <a:r>
                <a:rPr lang="en-US" sz="2200" dirty="0" smtClean="0"/>
                <a:t>+/- z</a:t>
              </a:r>
            </a:p>
            <a:p>
              <a:pPr marL="342900" indent="-342900">
                <a:buAutoNum type="alphaUcParenR"/>
              </a:pPr>
              <a:r>
                <a:rPr lang="en-US" sz="2200" dirty="0" smtClean="0"/>
                <a:t>Zero!</a:t>
              </a:r>
            </a:p>
            <a:p>
              <a:pPr marL="342900" indent="-342900">
                <a:buAutoNum type="alphaUcParenR"/>
              </a:pPr>
              <a:r>
                <a:rPr lang="en-US" sz="2200" dirty="0" smtClean="0"/>
                <a:t>Other/??? </a:t>
              </a:r>
              <a:endParaRPr lang="en-US" sz="2200" dirty="0"/>
            </a:p>
          </p:txBody>
        </p:sp>
      </p:grpSp>
      <p:graphicFrame>
        <p:nvGraphicFramePr>
          <p:cNvPr id="32" name="Object 31"/>
          <p:cNvGraphicFramePr>
            <a:graphicFrameLocks noChangeAspect="1"/>
          </p:cNvGraphicFramePr>
          <p:nvPr>
            <p:extLst>
              <p:ext uri="{D42A27DB-BD31-4B8C-83A1-F6EECF244321}">
                <p14:modId xmlns:p14="http://schemas.microsoft.com/office/powerpoint/2010/main" val="2084927072"/>
              </p:ext>
            </p:extLst>
          </p:nvPr>
        </p:nvGraphicFramePr>
        <p:xfrm>
          <a:off x="4599635" y="33338"/>
          <a:ext cx="3232559" cy="614363"/>
        </p:xfrm>
        <a:graphic>
          <a:graphicData uri="http://schemas.openxmlformats.org/presentationml/2006/ole">
            <mc:AlternateContent xmlns:mc="http://schemas.openxmlformats.org/markup-compatibility/2006">
              <mc:Choice xmlns:v="urn:schemas-microsoft-com:vml" Requires="v">
                <p:oleObj spid="_x0000_s6161" name="Equation" r:id="rId4" imgW="1333500" imgH="241300" progId="Equation.3">
                  <p:embed/>
                </p:oleObj>
              </mc:Choice>
              <mc:Fallback>
                <p:oleObj name="Equation" r:id="rId4" imgW="1333500" imgH="241300" progId="Equation.3">
                  <p:embed/>
                  <p:pic>
                    <p:nvPicPr>
                      <p:cNvPr id="0"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99635" y="33338"/>
                        <a:ext cx="3232559" cy="614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8.27</a:t>
            </a:r>
            <a:endParaRPr lang="en-US" sz="800" dirty="0"/>
          </a:p>
        </p:txBody>
      </p:sp>
    </p:spTree>
    <p:extLst>
      <p:ext uri="{BB962C8B-B14F-4D97-AF65-F5344CB8AC3E}">
        <p14:creationId xmlns:p14="http://schemas.microsoft.com/office/powerpoint/2010/main" val="3759250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p:cNvCxnSpPr/>
          <p:nvPr/>
        </p:nvCxnSpPr>
        <p:spPr bwMode="auto">
          <a:xfrm>
            <a:off x="2068514" y="3632200"/>
            <a:ext cx="1195386" cy="0"/>
          </a:xfrm>
          <a:prstGeom prst="line">
            <a:avLst/>
          </a:prstGeom>
          <a:solidFill>
            <a:schemeClr val="accent1"/>
          </a:solidFill>
          <a:ln w="76200" cap="flat" cmpd="sng" algn="ctr">
            <a:solidFill>
              <a:schemeClr val="tx1"/>
            </a:solidFill>
            <a:prstDash val="solid"/>
            <a:round/>
            <a:headEnd type="none" w="med" len="med"/>
            <a:tailEnd type="none" w="med" len="med"/>
          </a:ln>
          <a:effectLst/>
        </p:spPr>
      </p:cxnSp>
      <p:sp>
        <p:nvSpPr>
          <p:cNvPr id="2" name="Title 1"/>
          <p:cNvSpPr>
            <a:spLocks noGrp="1"/>
          </p:cNvSpPr>
          <p:nvPr>
            <p:ph type="ctrTitle"/>
          </p:nvPr>
        </p:nvSpPr>
        <p:spPr>
          <a:xfrm>
            <a:off x="431800" y="76201"/>
            <a:ext cx="4089400" cy="571500"/>
          </a:xfrm>
        </p:spPr>
        <p:txBody>
          <a:bodyPr>
            <a:normAutofit fontScale="90000"/>
          </a:bodyPr>
          <a:lstStyle/>
          <a:p>
            <a:pPr algn="l"/>
            <a:r>
              <a:rPr lang="en-US" sz="3100" dirty="0" smtClean="0"/>
              <a:t>Momentum</a:t>
            </a:r>
            <a:r>
              <a:rPr lang="en-US" sz="3100" dirty="0"/>
              <a:t> </a:t>
            </a:r>
            <a:r>
              <a:rPr lang="en-US" sz="3100" dirty="0" smtClean="0"/>
              <a:t>in the fields:</a:t>
            </a:r>
            <a:endParaRPr lang="en-US" sz="3100" dirty="0"/>
          </a:p>
        </p:txBody>
      </p:sp>
      <p:grpSp>
        <p:nvGrpSpPr>
          <p:cNvPr id="31" name="Group 30"/>
          <p:cNvGrpSpPr/>
          <p:nvPr/>
        </p:nvGrpSpPr>
        <p:grpSpPr>
          <a:xfrm>
            <a:off x="160564" y="980529"/>
            <a:ext cx="8902518" cy="4431258"/>
            <a:chOff x="160564" y="980529"/>
            <a:chExt cx="8902518" cy="4431258"/>
          </a:xfrm>
        </p:grpSpPr>
        <p:sp>
          <p:nvSpPr>
            <p:cNvPr id="5" name="TextBox 4"/>
            <p:cNvSpPr txBox="1"/>
            <p:nvPr/>
          </p:nvSpPr>
          <p:spPr>
            <a:xfrm>
              <a:off x="160564" y="980529"/>
              <a:ext cx="7595430" cy="769441"/>
            </a:xfrm>
            <a:prstGeom prst="rect">
              <a:avLst/>
            </a:prstGeom>
            <a:noFill/>
          </p:spPr>
          <p:txBody>
            <a:bodyPr wrap="square" rtlCol="0">
              <a:spAutoFit/>
            </a:bodyPr>
            <a:lstStyle/>
            <a:p>
              <a:r>
                <a:rPr lang="en-US" sz="2200" dirty="0" smtClean="0"/>
                <a:t>Now “short out” this capacitor with a small wire. </a:t>
              </a:r>
              <a:br>
                <a:rPr lang="en-US" sz="2200" dirty="0" smtClean="0"/>
              </a:br>
              <a:r>
                <a:rPr lang="en-US" sz="2200" dirty="0" smtClean="0"/>
                <a:t>As the current flows, (while the capacitor is discharging)…  </a:t>
              </a:r>
              <a:endParaRPr lang="en-US" sz="2200" dirty="0"/>
            </a:p>
          </p:txBody>
        </p:sp>
        <p:sp>
          <p:nvSpPr>
            <p:cNvPr id="6" name="Can 5"/>
            <p:cNvSpPr/>
            <p:nvPr/>
          </p:nvSpPr>
          <p:spPr>
            <a:xfrm rot="5400000">
              <a:off x="239713" y="3468686"/>
              <a:ext cx="3201988" cy="684213"/>
            </a:xfrm>
            <a:prstGeom prst="can">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smtClean="0"/>
            </a:p>
          </p:txBody>
        </p:sp>
        <p:sp>
          <p:nvSpPr>
            <p:cNvPr id="7" name="Can 6"/>
            <p:cNvSpPr/>
            <p:nvPr/>
          </p:nvSpPr>
          <p:spPr>
            <a:xfrm rot="5400000">
              <a:off x="1662113" y="3468686"/>
              <a:ext cx="3201988" cy="684213"/>
            </a:xfrm>
            <a:prstGeom prst="can">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8" name="TextBox 7"/>
            <p:cNvSpPr txBox="1"/>
            <p:nvPr/>
          </p:nvSpPr>
          <p:spPr>
            <a:xfrm rot="5400000">
              <a:off x="452522" y="3536434"/>
              <a:ext cx="2717800" cy="369332"/>
            </a:xfrm>
            <a:prstGeom prst="rect">
              <a:avLst/>
            </a:prstGeom>
            <a:noFill/>
          </p:spPr>
          <p:txBody>
            <a:bodyPr wrap="square" rtlCol="0">
              <a:spAutoFit/>
            </a:bodyPr>
            <a:lstStyle/>
            <a:p>
              <a:r>
                <a:rPr lang="en-US" dirty="0" smtClean="0"/>
                <a:t>+++++++++++++++++++</a:t>
              </a:r>
              <a:endParaRPr lang="en-US" dirty="0"/>
            </a:p>
          </p:txBody>
        </p:sp>
        <p:sp>
          <p:nvSpPr>
            <p:cNvPr id="9" name="TextBox 8"/>
            <p:cNvSpPr txBox="1"/>
            <p:nvPr/>
          </p:nvSpPr>
          <p:spPr>
            <a:xfrm rot="5400000">
              <a:off x="1849522" y="3688834"/>
              <a:ext cx="2717800" cy="369332"/>
            </a:xfrm>
            <a:prstGeom prst="rect">
              <a:avLst/>
            </a:prstGeom>
            <a:noFill/>
          </p:spPr>
          <p:txBody>
            <a:bodyPr wrap="square" rtlCol="0">
              <a:spAutoFit/>
            </a:bodyPr>
            <a:lstStyle/>
            <a:p>
              <a:r>
                <a:rPr lang="en-US" dirty="0" smtClean="0"/>
                <a:t>- - - - - - - - - - - - - - - - - -</a:t>
              </a:r>
              <a:endParaRPr lang="en-US" dirty="0"/>
            </a:p>
          </p:txBody>
        </p:sp>
        <p:grpSp>
          <p:nvGrpSpPr>
            <p:cNvPr id="12" name="Group 11"/>
            <p:cNvGrpSpPr/>
            <p:nvPr/>
          </p:nvGrpSpPr>
          <p:grpSpPr>
            <a:xfrm>
              <a:off x="2324100" y="3568700"/>
              <a:ext cx="444500" cy="444500"/>
              <a:chOff x="5600700" y="2959100"/>
              <a:chExt cx="444500" cy="444500"/>
            </a:xfrm>
          </p:grpSpPr>
          <p:sp>
            <p:nvSpPr>
              <p:cNvPr id="10" name="Oval 9"/>
              <p:cNvSpPr/>
              <p:nvPr/>
            </p:nvSpPr>
            <p:spPr bwMode="auto">
              <a:xfrm>
                <a:off x="5778500" y="3111500"/>
                <a:ext cx="114300" cy="1143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11" name="Oval 10"/>
              <p:cNvSpPr/>
              <p:nvPr/>
            </p:nvSpPr>
            <p:spPr bwMode="auto">
              <a:xfrm>
                <a:off x="5600700" y="2959100"/>
                <a:ext cx="444500" cy="4445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grpSp>
        <p:grpSp>
          <p:nvGrpSpPr>
            <p:cNvPr id="13" name="Group 12"/>
            <p:cNvGrpSpPr/>
            <p:nvPr/>
          </p:nvGrpSpPr>
          <p:grpSpPr>
            <a:xfrm>
              <a:off x="2324100" y="2768600"/>
              <a:ext cx="444500" cy="444500"/>
              <a:chOff x="5600700" y="2959100"/>
              <a:chExt cx="444500" cy="444500"/>
            </a:xfrm>
          </p:grpSpPr>
          <p:sp>
            <p:nvSpPr>
              <p:cNvPr id="14" name="Oval 13"/>
              <p:cNvSpPr/>
              <p:nvPr/>
            </p:nvSpPr>
            <p:spPr bwMode="auto">
              <a:xfrm>
                <a:off x="5778500" y="3111500"/>
                <a:ext cx="114300" cy="1143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15" name="Oval 14"/>
              <p:cNvSpPr/>
              <p:nvPr/>
            </p:nvSpPr>
            <p:spPr bwMode="auto">
              <a:xfrm>
                <a:off x="5600700" y="2959100"/>
                <a:ext cx="444500" cy="4445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grpSp>
        <p:grpSp>
          <p:nvGrpSpPr>
            <p:cNvPr id="16" name="Group 15"/>
            <p:cNvGrpSpPr/>
            <p:nvPr/>
          </p:nvGrpSpPr>
          <p:grpSpPr>
            <a:xfrm>
              <a:off x="2330450" y="4330700"/>
              <a:ext cx="444500" cy="444500"/>
              <a:chOff x="5600700" y="2959100"/>
              <a:chExt cx="444500" cy="444500"/>
            </a:xfrm>
          </p:grpSpPr>
          <p:sp>
            <p:nvSpPr>
              <p:cNvPr id="17" name="Oval 16"/>
              <p:cNvSpPr/>
              <p:nvPr/>
            </p:nvSpPr>
            <p:spPr bwMode="auto">
              <a:xfrm>
                <a:off x="5778500" y="3111500"/>
                <a:ext cx="114300" cy="1143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18" name="Oval 17"/>
              <p:cNvSpPr/>
              <p:nvPr/>
            </p:nvSpPr>
            <p:spPr bwMode="auto">
              <a:xfrm>
                <a:off x="5600700" y="2959100"/>
                <a:ext cx="444500" cy="4445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grpSp>
        <p:cxnSp>
          <p:nvCxnSpPr>
            <p:cNvPr id="20" name="Straight Arrow Connector 19"/>
            <p:cNvCxnSpPr/>
            <p:nvPr/>
          </p:nvCxnSpPr>
          <p:spPr bwMode="auto">
            <a:xfrm>
              <a:off x="7946494" y="2133084"/>
              <a:ext cx="9525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1" name="Straight Arrow Connector 20"/>
            <p:cNvCxnSpPr/>
            <p:nvPr/>
          </p:nvCxnSpPr>
          <p:spPr bwMode="auto">
            <a:xfrm rot="16200000">
              <a:off x="7470244" y="1656834"/>
              <a:ext cx="9525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2" name="TextBox 21"/>
            <p:cNvSpPr txBox="1"/>
            <p:nvPr/>
          </p:nvSpPr>
          <p:spPr>
            <a:xfrm>
              <a:off x="8763000" y="2006600"/>
              <a:ext cx="300082" cy="369332"/>
            </a:xfrm>
            <a:prstGeom prst="rect">
              <a:avLst/>
            </a:prstGeom>
            <a:noFill/>
          </p:spPr>
          <p:txBody>
            <a:bodyPr wrap="none" rtlCol="0">
              <a:spAutoFit/>
            </a:bodyPr>
            <a:lstStyle/>
            <a:p>
              <a:r>
                <a:rPr lang="en-US" dirty="0" smtClean="0"/>
                <a:t>z</a:t>
              </a:r>
              <a:endParaRPr lang="en-US" dirty="0"/>
            </a:p>
          </p:txBody>
        </p:sp>
        <p:sp>
          <p:nvSpPr>
            <p:cNvPr id="23" name="TextBox 22"/>
            <p:cNvSpPr txBox="1"/>
            <p:nvPr/>
          </p:nvSpPr>
          <p:spPr>
            <a:xfrm>
              <a:off x="7984594" y="995918"/>
              <a:ext cx="300082" cy="369332"/>
            </a:xfrm>
            <a:prstGeom prst="rect">
              <a:avLst/>
            </a:prstGeom>
            <a:noFill/>
          </p:spPr>
          <p:txBody>
            <a:bodyPr wrap="none" rtlCol="0">
              <a:spAutoFit/>
            </a:bodyPr>
            <a:lstStyle/>
            <a:p>
              <a:r>
                <a:rPr lang="en-US" dirty="0"/>
                <a:t>x</a:t>
              </a:r>
            </a:p>
          </p:txBody>
        </p:sp>
        <p:sp>
          <p:nvSpPr>
            <p:cNvPr id="27" name="TextBox 26"/>
            <p:cNvSpPr txBox="1"/>
            <p:nvPr/>
          </p:nvSpPr>
          <p:spPr>
            <a:xfrm>
              <a:off x="7574488" y="2012432"/>
              <a:ext cx="410106" cy="369332"/>
            </a:xfrm>
            <a:prstGeom prst="rect">
              <a:avLst/>
            </a:prstGeom>
            <a:noFill/>
          </p:spPr>
          <p:txBody>
            <a:bodyPr wrap="square" rtlCol="0">
              <a:spAutoFit/>
            </a:bodyPr>
            <a:lstStyle/>
            <a:p>
              <a:r>
                <a:rPr lang="en-US" dirty="0" smtClean="0"/>
                <a:t>y</a:t>
              </a:r>
              <a:endParaRPr lang="en-US" dirty="0"/>
            </a:p>
          </p:txBody>
        </p:sp>
        <p:cxnSp>
          <p:nvCxnSpPr>
            <p:cNvPr id="28" name="Straight Arrow Connector 27"/>
            <p:cNvCxnSpPr/>
            <p:nvPr/>
          </p:nvCxnSpPr>
          <p:spPr bwMode="auto">
            <a:xfrm flipH="1">
              <a:off x="7832194" y="2121416"/>
              <a:ext cx="114300" cy="26138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0" name="TextBox 29"/>
            <p:cNvSpPr txBox="1"/>
            <p:nvPr/>
          </p:nvSpPr>
          <p:spPr>
            <a:xfrm>
              <a:off x="3764593" y="2418834"/>
              <a:ext cx="4901928" cy="2462212"/>
            </a:xfrm>
            <a:prstGeom prst="rect">
              <a:avLst/>
            </a:prstGeom>
            <a:noFill/>
          </p:spPr>
          <p:txBody>
            <a:bodyPr wrap="none" rtlCol="0">
              <a:spAutoFit/>
            </a:bodyPr>
            <a:lstStyle/>
            <a:p>
              <a:r>
                <a:rPr lang="en-US" sz="2200" dirty="0"/>
                <a:t>which way does the magnetic force </a:t>
              </a:r>
              <a:r>
                <a:rPr lang="en-US" sz="2200" dirty="0" smtClean="0"/>
                <a:t> </a:t>
              </a:r>
            </a:p>
            <a:p>
              <a:r>
                <a:rPr lang="en-US" sz="2200" dirty="0" smtClean="0"/>
                <a:t>push the wire (and thus, the system)?</a:t>
              </a:r>
              <a:endParaRPr lang="en-US" sz="2200" dirty="0"/>
            </a:p>
            <a:p>
              <a:pPr marL="342900" indent="-342900">
                <a:buAutoNum type="alphaUcParenR"/>
              </a:pPr>
              <a:r>
                <a:rPr lang="en-US" sz="2200" dirty="0" smtClean="0"/>
                <a:t>+/- x</a:t>
              </a:r>
            </a:p>
            <a:p>
              <a:pPr marL="342900" indent="-342900">
                <a:buAutoNum type="alphaUcParenR"/>
              </a:pPr>
              <a:r>
                <a:rPr lang="en-US" sz="2200" dirty="0" smtClean="0"/>
                <a:t>+/- y</a:t>
              </a:r>
            </a:p>
            <a:p>
              <a:pPr marL="342900" indent="-342900">
                <a:buAutoNum type="alphaUcParenR"/>
              </a:pPr>
              <a:r>
                <a:rPr lang="en-US" sz="2200" dirty="0" smtClean="0"/>
                <a:t>+/- z</a:t>
              </a:r>
            </a:p>
            <a:p>
              <a:pPr marL="342900" indent="-342900">
                <a:buAutoNum type="alphaUcParenR"/>
              </a:pPr>
              <a:r>
                <a:rPr lang="en-US" sz="2200" dirty="0" smtClean="0"/>
                <a:t>Zero!</a:t>
              </a:r>
            </a:p>
            <a:p>
              <a:pPr marL="342900" indent="-342900">
                <a:buAutoNum type="alphaUcParenR"/>
              </a:pPr>
              <a:r>
                <a:rPr lang="en-US" sz="2200" dirty="0" smtClean="0"/>
                <a:t>Other/???</a:t>
              </a:r>
              <a:r>
                <a:rPr lang="en-US" dirty="0" smtClean="0"/>
                <a:t> </a:t>
              </a:r>
              <a:endParaRPr lang="en-US" dirty="0"/>
            </a:p>
          </p:txBody>
        </p:sp>
      </p:grpSp>
      <p:sp>
        <p:nvSpPr>
          <p:cNvPr id="24" name="Rectangle 23"/>
          <p:cNvSpPr/>
          <p:nvPr/>
        </p:nvSpPr>
        <p:spPr>
          <a:xfrm>
            <a:off x="3775706" y="4813300"/>
            <a:ext cx="5287375" cy="646331"/>
          </a:xfrm>
          <a:prstGeom prst="rect">
            <a:avLst/>
          </a:prstGeom>
        </p:spPr>
        <p:txBody>
          <a:bodyPr wrap="square">
            <a:spAutoFit/>
          </a:bodyPr>
          <a:lstStyle/>
          <a:p>
            <a:r>
              <a:rPr lang="en-US" dirty="0" smtClean="0"/>
              <a:t>Is your answer consistent with </a:t>
            </a:r>
            <a:br>
              <a:rPr lang="en-US" dirty="0" smtClean="0"/>
            </a:br>
            <a:r>
              <a:rPr lang="en-US" dirty="0" smtClean="0"/>
              <a:t>“conservation of momentum”?</a:t>
            </a:r>
            <a:endParaRPr lang="en-US" dirty="0"/>
          </a:p>
        </p:txBody>
      </p:sp>
      <p:graphicFrame>
        <p:nvGraphicFramePr>
          <p:cNvPr id="32" name="Object 31"/>
          <p:cNvGraphicFramePr>
            <a:graphicFrameLocks noChangeAspect="1"/>
          </p:cNvGraphicFramePr>
          <p:nvPr>
            <p:extLst>
              <p:ext uri="{D42A27DB-BD31-4B8C-83A1-F6EECF244321}">
                <p14:modId xmlns:p14="http://schemas.microsoft.com/office/powerpoint/2010/main" val="3572670187"/>
              </p:ext>
            </p:extLst>
          </p:nvPr>
        </p:nvGraphicFramePr>
        <p:xfrm>
          <a:off x="4612335" y="33338"/>
          <a:ext cx="3232559" cy="614363"/>
        </p:xfrm>
        <a:graphic>
          <a:graphicData uri="http://schemas.openxmlformats.org/presentationml/2006/ole">
            <mc:AlternateContent xmlns:mc="http://schemas.openxmlformats.org/markup-compatibility/2006">
              <mc:Choice xmlns:v="urn:schemas-microsoft-com:vml" Requires="v">
                <p:oleObj spid="_x0000_s7185" name="Equation" r:id="rId4" imgW="1333500" imgH="241300" progId="Equation.3">
                  <p:embed/>
                </p:oleObj>
              </mc:Choice>
              <mc:Fallback>
                <p:oleObj name="Equation" r:id="rId4" imgW="1333500" imgH="241300" progId="Equation.3">
                  <p:embed/>
                  <p:pic>
                    <p:nvPicPr>
                      <p:cNvPr id="0"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12335" y="33338"/>
                        <a:ext cx="3232559" cy="614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8.28</a:t>
            </a:r>
            <a:endParaRPr lang="en-US" sz="800" dirty="0"/>
          </a:p>
        </p:txBody>
      </p:sp>
    </p:spTree>
    <p:extLst>
      <p:ext uri="{BB962C8B-B14F-4D97-AF65-F5344CB8AC3E}">
        <p14:creationId xmlns:p14="http://schemas.microsoft.com/office/powerpoint/2010/main" val="1964455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p:cNvSpPr>
          <p:nvPr>
            <p:ph type="title" idx="4294967295"/>
          </p:nvPr>
        </p:nvSpPr>
        <p:spPr>
          <a:xfrm>
            <a:off x="0" y="369888"/>
            <a:ext cx="9144000" cy="1876425"/>
          </a:xfrm>
        </p:spPr>
        <p:txBody>
          <a:bodyPr anchor="t"/>
          <a:lstStyle/>
          <a:p>
            <a:pPr algn="l"/>
            <a:r>
              <a:rPr lang="en-US" sz="2400" smtClean="0">
                <a:latin typeface="Arial" charset="0"/>
                <a:ea typeface="Arial" charset="0"/>
                <a:cs typeface="Arial" charset="0"/>
              </a:rPr>
              <a:t>What units should a momentum density have?</a:t>
            </a:r>
            <a:endParaRPr lang="en-US" sz="2400" b="1" smtClean="0">
              <a:latin typeface="Arial" charset="0"/>
              <a:ea typeface="Arial" charset="0"/>
              <a:cs typeface="Arial" charset="0"/>
            </a:endParaRPr>
          </a:p>
        </p:txBody>
      </p:sp>
      <p:sp>
        <p:nvSpPr>
          <p:cNvPr id="30723" name="TextBox 3"/>
          <p:cNvSpPr txBox="1">
            <a:spLocks noChangeArrowheads="1"/>
          </p:cNvSpPr>
          <p:nvPr/>
        </p:nvSpPr>
        <p:spPr bwMode="auto">
          <a:xfrm>
            <a:off x="0" y="1276350"/>
            <a:ext cx="8616950" cy="1938338"/>
          </a:xfrm>
          <a:prstGeom prst="rect">
            <a:avLst/>
          </a:prstGeom>
          <a:noFill/>
          <a:ln w="9525">
            <a:noFill/>
            <a:miter lim="800000"/>
            <a:headEnd/>
            <a:tailEnd/>
          </a:ln>
        </p:spPr>
        <p:txBody>
          <a:bodyPr>
            <a:prstTxWarp prst="textNoShape">
              <a:avLst/>
            </a:prstTxWarp>
            <a:spAutoFit/>
          </a:bodyPr>
          <a:lstStyle/>
          <a:p>
            <a:pPr marL="457200" indent="-457200">
              <a:buFontTx/>
              <a:buAutoNum type="alphaUcPeriod"/>
            </a:pPr>
            <a:r>
              <a:rPr lang="en-US" sz="2400"/>
              <a:t>N s/m</a:t>
            </a:r>
            <a:r>
              <a:rPr lang="en-US" sz="2400" baseline="30000"/>
              <a:t>3</a:t>
            </a:r>
            <a:endParaRPr lang="en-US" sz="2400"/>
          </a:p>
          <a:p>
            <a:pPr marL="457200" indent="-457200">
              <a:buFontTx/>
              <a:buAutoNum type="alphaUcPeriod"/>
            </a:pPr>
            <a:r>
              <a:rPr lang="en-US" sz="2400"/>
              <a:t>J s/m</a:t>
            </a:r>
            <a:r>
              <a:rPr lang="en-US" sz="2400" baseline="30000"/>
              <a:t>3</a:t>
            </a:r>
          </a:p>
          <a:p>
            <a:pPr marL="457200" indent="-457200">
              <a:buFontTx/>
              <a:buAutoNum type="alphaUcPeriod"/>
            </a:pPr>
            <a:r>
              <a:rPr lang="en-US" sz="2400"/>
              <a:t>kg/(s m</a:t>
            </a:r>
            <a:r>
              <a:rPr lang="en-US" sz="2400" baseline="30000"/>
              <a:t>2</a:t>
            </a:r>
            <a:r>
              <a:rPr lang="en-US" sz="2400"/>
              <a:t>)</a:t>
            </a:r>
          </a:p>
          <a:p>
            <a:pPr marL="457200" indent="-457200">
              <a:buFontTx/>
              <a:buAutoNum type="alphaUcPeriod"/>
            </a:pPr>
            <a:r>
              <a:rPr lang="en-US" sz="2400"/>
              <a:t>More than one of the above</a:t>
            </a:r>
          </a:p>
          <a:p>
            <a:pPr marL="457200" indent="-457200">
              <a:buFontTx/>
              <a:buAutoNum type="alphaUcPeriod"/>
            </a:pPr>
            <a:r>
              <a:rPr lang="en-US" sz="2400"/>
              <a:t>None of the above</a:t>
            </a:r>
          </a:p>
        </p:txBody>
      </p:sp>
      <p:sp>
        <p:nvSpPr>
          <p:cNvPr id="5"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8.29</a:t>
            </a:r>
            <a:endParaRPr lang="en-US" sz="800" dirty="0"/>
          </a:p>
        </p:txBody>
      </p:sp>
    </p:spTree>
    <p:extLst>
      <p:ext uri="{BB962C8B-B14F-4D97-AF65-F5344CB8AC3E}">
        <p14:creationId xmlns:p14="http://schemas.microsoft.com/office/powerpoint/2010/main" val="49306745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14518"/>
            <a:ext cx="8997600" cy="1446550"/>
          </a:xfrm>
          <a:prstGeom prst="rect">
            <a:avLst/>
          </a:prstGeom>
          <a:noFill/>
        </p:spPr>
        <p:txBody>
          <a:bodyPr wrap="none" rtlCol="0">
            <a:spAutoFit/>
          </a:bodyPr>
          <a:lstStyle/>
          <a:p>
            <a:r>
              <a:rPr lang="en-US" sz="2200" dirty="0" smtClean="0"/>
              <a:t>Local conservation of electric charge is expressed mathematically by:</a:t>
            </a:r>
          </a:p>
          <a:p>
            <a:endParaRPr lang="en-US" sz="2200" dirty="0"/>
          </a:p>
          <a:p>
            <a:endParaRPr lang="en-US" sz="2200" dirty="0" smtClean="0"/>
          </a:p>
          <a:p>
            <a:r>
              <a:rPr lang="en-US" sz="2200" dirty="0"/>
              <a:t> </a:t>
            </a:r>
            <a:r>
              <a:rPr lang="en-US" sz="2200" dirty="0" smtClean="0"/>
              <a:t>			                         where J is “current density”</a:t>
            </a:r>
            <a:endParaRPr lang="en-US" sz="2200" baseline="30000" dirty="0"/>
          </a:p>
        </p:txBody>
      </p:sp>
      <p:graphicFrame>
        <p:nvGraphicFramePr>
          <p:cNvPr id="5" name="Object 4"/>
          <p:cNvGraphicFramePr>
            <a:graphicFrameLocks noChangeAspect="1"/>
          </p:cNvGraphicFramePr>
          <p:nvPr>
            <p:extLst>
              <p:ext uri="{D42A27DB-BD31-4B8C-83A1-F6EECF244321}">
                <p14:modId xmlns:p14="http://schemas.microsoft.com/office/powerpoint/2010/main" val="881944503"/>
              </p:ext>
            </p:extLst>
          </p:nvPr>
        </p:nvGraphicFramePr>
        <p:xfrm>
          <a:off x="838200" y="825500"/>
          <a:ext cx="1841500" cy="984250"/>
        </p:xfrm>
        <a:graphic>
          <a:graphicData uri="http://schemas.openxmlformats.org/presentationml/2006/ole">
            <mc:AlternateContent xmlns:mc="http://schemas.openxmlformats.org/markup-compatibility/2006">
              <mc:Choice xmlns:v="urn:schemas-microsoft-com:vml" Requires="v">
                <p:oleObj spid="_x0000_s2090" name="Equation" r:id="rId4" imgW="736600" imgH="393700" progId="Equation.3">
                  <p:embed/>
                </p:oleObj>
              </mc:Choice>
              <mc:Fallback>
                <p:oleObj name="Equation" r:id="rId4" imgW="736600" imgH="393700" progId="Equation.3">
                  <p:embed/>
                  <p:pic>
                    <p:nvPicPr>
                      <p:cNvPr id="0" name="Picture 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825500"/>
                        <a:ext cx="1841500" cy="984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12700" y="1892518"/>
            <a:ext cx="8788484" cy="656590"/>
          </a:xfrm>
          <a:prstGeom prst="rect">
            <a:avLst/>
          </a:prstGeom>
          <a:noFill/>
        </p:spPr>
        <p:txBody>
          <a:bodyPr wrap="none" rtlCol="0">
            <a:spAutoFit/>
          </a:bodyPr>
          <a:lstStyle/>
          <a:p>
            <a:r>
              <a:rPr lang="en-US" sz="2200" dirty="0" smtClean="0"/>
              <a:t>We are trying to come up with a “conservation of energy” expression:</a:t>
            </a:r>
          </a:p>
          <a:p>
            <a:endParaRPr lang="en-US" sz="2200" baseline="30000" dirty="0"/>
          </a:p>
        </p:txBody>
      </p:sp>
      <p:graphicFrame>
        <p:nvGraphicFramePr>
          <p:cNvPr id="7" name="Object 6"/>
          <p:cNvGraphicFramePr>
            <a:graphicFrameLocks noChangeAspect="1"/>
          </p:cNvGraphicFramePr>
          <p:nvPr>
            <p:extLst>
              <p:ext uri="{D42A27DB-BD31-4B8C-83A1-F6EECF244321}">
                <p14:modId xmlns:p14="http://schemas.microsoft.com/office/powerpoint/2010/main" val="3702182230"/>
              </p:ext>
            </p:extLst>
          </p:nvPr>
        </p:nvGraphicFramePr>
        <p:xfrm>
          <a:off x="0" y="2447925"/>
          <a:ext cx="5683250" cy="984250"/>
        </p:xfrm>
        <a:graphic>
          <a:graphicData uri="http://schemas.openxmlformats.org/presentationml/2006/ole">
            <mc:AlternateContent xmlns:mc="http://schemas.openxmlformats.org/markup-compatibility/2006">
              <mc:Choice xmlns:v="urn:schemas-microsoft-com:vml" Requires="v">
                <p:oleObj spid="_x0000_s2091" name="Equation" r:id="rId6" imgW="2273300" imgH="393700" progId="Equation.3">
                  <p:embed/>
                </p:oleObj>
              </mc:Choice>
              <mc:Fallback>
                <p:oleObj name="Equation" r:id="rId6" imgW="2273300" imgH="393700" progId="Equation.3">
                  <p:embed/>
                  <p:pic>
                    <p:nvPicPr>
                      <p:cNvPr id="0" name="Picture 4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2447925"/>
                        <a:ext cx="5683250" cy="984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76200" y="3582313"/>
            <a:ext cx="8153400" cy="1785104"/>
          </a:xfrm>
          <a:prstGeom prst="rect">
            <a:avLst/>
          </a:prstGeom>
          <a:noFill/>
        </p:spPr>
        <p:txBody>
          <a:bodyPr wrap="square" rtlCol="0">
            <a:spAutoFit/>
          </a:bodyPr>
          <a:lstStyle/>
          <a:p>
            <a:r>
              <a:rPr lang="en-US" sz="2200" dirty="0" smtClean="0"/>
              <a:t>What sort of beast is this “something” ?</a:t>
            </a:r>
            <a:br>
              <a:rPr lang="en-US" sz="2200" dirty="0" smtClean="0"/>
            </a:br>
            <a:r>
              <a:rPr lang="en-US" sz="2200" dirty="0"/>
              <a:t>-</a:t>
            </a:r>
            <a:r>
              <a:rPr lang="en-US" sz="2200" dirty="0" smtClean="0"/>
              <a:t> Is it a scalar, vector, something else? </a:t>
            </a:r>
          </a:p>
          <a:p>
            <a:r>
              <a:rPr lang="en-US" sz="2200" dirty="0" smtClean="0"/>
              <a:t>- How would you interpret it, what words would you use to try to describe it?  </a:t>
            </a:r>
          </a:p>
          <a:p>
            <a:r>
              <a:rPr lang="en-US" sz="2200" dirty="0" smtClean="0"/>
              <a:t>- What are its UNITS?  </a:t>
            </a:r>
            <a:endParaRPr lang="en-US" sz="2200" dirty="0"/>
          </a:p>
        </p:txBody>
      </p:sp>
      <p:sp>
        <p:nvSpPr>
          <p:cNvPr id="8" name="TextBox 7"/>
          <p:cNvSpPr txBox="1"/>
          <p:nvPr/>
        </p:nvSpPr>
        <p:spPr>
          <a:xfrm>
            <a:off x="177800" y="5630902"/>
            <a:ext cx="7594600" cy="769441"/>
          </a:xfrm>
          <a:prstGeom prst="rect">
            <a:avLst/>
          </a:prstGeom>
          <a:noFill/>
        </p:spPr>
        <p:txBody>
          <a:bodyPr wrap="square" rtlCol="0">
            <a:spAutoFit/>
          </a:bodyPr>
          <a:lstStyle/>
          <a:p>
            <a:r>
              <a:rPr lang="en-US" sz="2200" dirty="0" smtClean="0"/>
              <a:t>A) J </a:t>
            </a:r>
            <a:r>
              <a:rPr lang="en-US" sz="2200" dirty="0"/>
              <a:t>			B)  J/s             C) J/m</a:t>
            </a:r>
            <a:r>
              <a:rPr lang="en-US" sz="2200" baseline="30000" dirty="0"/>
              <a:t>2</a:t>
            </a:r>
            <a:r>
              <a:rPr lang="en-US" sz="2200" dirty="0"/>
              <a:t>			D) J/</a:t>
            </a:r>
            <a:r>
              <a:rPr lang="en-US" sz="2200" dirty="0" smtClean="0"/>
              <a:t>(s m</a:t>
            </a:r>
            <a:r>
              <a:rPr lang="en-US" sz="2200" baseline="30000" dirty="0" smtClean="0"/>
              <a:t>2</a:t>
            </a:r>
            <a:r>
              <a:rPr lang="en-US" sz="2200" dirty="0" smtClean="0"/>
              <a:t>) </a:t>
            </a:r>
            <a:endParaRPr lang="en-US" sz="2200" dirty="0"/>
          </a:p>
          <a:p>
            <a:r>
              <a:rPr lang="en-US" sz="2200" dirty="0"/>
              <a:t>E) Other! </a:t>
            </a:r>
            <a:endParaRPr lang="en-US" dirty="0"/>
          </a:p>
        </p:txBody>
      </p:sp>
      <p:sp>
        <p:nvSpPr>
          <p:cNvPr id="2" name="Rectangle 1"/>
          <p:cNvSpPr/>
          <p:nvPr/>
        </p:nvSpPr>
        <p:spPr>
          <a:xfrm>
            <a:off x="3385388" y="1523186"/>
            <a:ext cx="3871823" cy="369332"/>
          </a:xfrm>
          <a:prstGeom prst="rect">
            <a:avLst/>
          </a:prstGeom>
        </p:spPr>
        <p:txBody>
          <a:bodyPr wrap="none">
            <a:spAutoFit/>
          </a:bodyPr>
          <a:lstStyle/>
          <a:p>
            <a:r>
              <a:rPr lang="en-US" b="1" dirty="0"/>
              <a:t>J</a:t>
            </a:r>
            <a:r>
              <a:rPr lang="en-US" dirty="0"/>
              <a:t> = </a:t>
            </a:r>
            <a:r>
              <a:rPr lang="en-US" dirty="0" err="1"/>
              <a:t>ρ</a:t>
            </a:r>
            <a:r>
              <a:rPr lang="en-US" b="1" dirty="0" err="1"/>
              <a:t>v</a:t>
            </a:r>
            <a:r>
              <a:rPr lang="en-US" dirty="0"/>
              <a:t>   has units of (charge/sec)/m</a:t>
            </a:r>
            <a:r>
              <a:rPr lang="en-US" baseline="30000" dirty="0"/>
              <a:t>2</a:t>
            </a:r>
          </a:p>
        </p:txBody>
      </p:sp>
      <p:sp>
        <p:nvSpPr>
          <p:cNvPr id="11" name="Text Box 8"/>
          <p:cNvSpPr txBox="1">
            <a:spLocks noChangeArrowheads="1"/>
          </p:cNvSpPr>
          <p:nvPr/>
        </p:nvSpPr>
        <p:spPr bwMode="auto">
          <a:xfrm>
            <a:off x="0" y="0"/>
            <a:ext cx="314559" cy="215444"/>
          </a:xfrm>
          <a:prstGeom prst="rect">
            <a:avLst/>
          </a:prstGeom>
          <a:noFill/>
          <a:ln w="9525">
            <a:noFill/>
            <a:miter lim="800000"/>
            <a:headEnd/>
            <a:tailEnd/>
          </a:ln>
        </p:spPr>
        <p:txBody>
          <a:bodyPr wrap="none">
            <a:prstTxWarp prst="textNoShape">
              <a:avLst/>
            </a:prstTxWarp>
            <a:spAutoFit/>
          </a:bodyPr>
          <a:lstStyle/>
          <a:p>
            <a:r>
              <a:rPr lang="en-US" sz="800" dirty="0" smtClean="0"/>
              <a:t>8.3</a:t>
            </a:r>
            <a:endParaRPr lang="en-US" sz="800" dirty="0"/>
          </a:p>
        </p:txBody>
      </p:sp>
    </p:spTree>
    <p:extLst>
      <p:ext uri="{BB962C8B-B14F-4D97-AF65-F5344CB8AC3E}">
        <p14:creationId xmlns:p14="http://schemas.microsoft.com/office/powerpoint/2010/main" val="18307703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p:cNvSpPr>
            <a:spLocks noGrp="1"/>
          </p:cNvSpPr>
          <p:nvPr>
            <p:ph type="title" idx="4294967295"/>
          </p:nvPr>
        </p:nvSpPr>
        <p:spPr>
          <a:xfrm>
            <a:off x="0" y="369888"/>
            <a:ext cx="9144000" cy="1876425"/>
          </a:xfrm>
        </p:spPr>
        <p:txBody>
          <a:bodyPr anchor="t"/>
          <a:lstStyle/>
          <a:p>
            <a:pPr algn="l"/>
            <a:r>
              <a:rPr lang="en-US" sz="2400" smtClean="0">
                <a:latin typeface="Arial" charset="0"/>
                <a:ea typeface="Arial" charset="0"/>
                <a:cs typeface="Arial" charset="0"/>
              </a:rPr>
              <a:t>What units should a momentum flux density have?</a:t>
            </a:r>
            <a:endParaRPr lang="en-US" sz="2400" b="1" smtClean="0">
              <a:latin typeface="Arial" charset="0"/>
              <a:ea typeface="Arial" charset="0"/>
              <a:cs typeface="Arial" charset="0"/>
            </a:endParaRPr>
          </a:p>
        </p:txBody>
      </p:sp>
      <p:sp>
        <p:nvSpPr>
          <p:cNvPr id="32771" name="TextBox 3"/>
          <p:cNvSpPr txBox="1">
            <a:spLocks noChangeArrowheads="1"/>
          </p:cNvSpPr>
          <p:nvPr/>
        </p:nvSpPr>
        <p:spPr bwMode="auto">
          <a:xfrm>
            <a:off x="0" y="1276350"/>
            <a:ext cx="8616950" cy="1938338"/>
          </a:xfrm>
          <a:prstGeom prst="rect">
            <a:avLst/>
          </a:prstGeom>
          <a:noFill/>
          <a:ln w="9525">
            <a:noFill/>
            <a:miter lim="800000"/>
            <a:headEnd/>
            <a:tailEnd/>
          </a:ln>
        </p:spPr>
        <p:txBody>
          <a:bodyPr>
            <a:prstTxWarp prst="textNoShape">
              <a:avLst/>
            </a:prstTxWarp>
            <a:spAutoFit/>
          </a:bodyPr>
          <a:lstStyle/>
          <a:p>
            <a:pPr marL="457200" indent="-457200">
              <a:buFontTx/>
              <a:buAutoNum type="alphaUcPeriod"/>
            </a:pPr>
            <a:r>
              <a:rPr lang="en-US" sz="2400"/>
              <a:t>N/m</a:t>
            </a:r>
            <a:r>
              <a:rPr lang="en-US" sz="2400" baseline="30000"/>
              <a:t>3</a:t>
            </a:r>
            <a:endParaRPr lang="en-US" sz="2400"/>
          </a:p>
          <a:p>
            <a:pPr marL="457200" indent="-457200">
              <a:buFontTx/>
              <a:buAutoNum type="alphaUcPeriod"/>
            </a:pPr>
            <a:r>
              <a:rPr lang="en-US" sz="2400"/>
              <a:t>N/m</a:t>
            </a:r>
            <a:r>
              <a:rPr lang="en-US" sz="2400" baseline="30000"/>
              <a:t>2</a:t>
            </a:r>
          </a:p>
          <a:p>
            <a:pPr marL="457200" indent="-457200">
              <a:buFontTx/>
              <a:buAutoNum type="alphaUcPeriod"/>
            </a:pPr>
            <a:r>
              <a:rPr lang="en-US" sz="2400"/>
              <a:t>kg/(s m)</a:t>
            </a:r>
          </a:p>
          <a:p>
            <a:pPr marL="457200" indent="-457200">
              <a:buFontTx/>
              <a:buAutoNum type="alphaUcPeriod"/>
            </a:pPr>
            <a:r>
              <a:rPr lang="en-US" sz="2400"/>
              <a:t>More than one of the above</a:t>
            </a:r>
          </a:p>
          <a:p>
            <a:pPr marL="457200" indent="-457200">
              <a:buFontTx/>
              <a:buAutoNum type="alphaUcPeriod"/>
            </a:pPr>
            <a:r>
              <a:rPr lang="en-US" sz="2400"/>
              <a:t>None of the above</a:t>
            </a:r>
          </a:p>
        </p:txBody>
      </p:sp>
      <p:sp>
        <p:nvSpPr>
          <p:cNvPr id="5"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8.30</a:t>
            </a:r>
            <a:endParaRPr lang="en-US" sz="800" dirty="0"/>
          </a:p>
        </p:txBody>
      </p:sp>
    </p:spTree>
    <p:extLst>
      <p:ext uri="{BB962C8B-B14F-4D97-AF65-F5344CB8AC3E}">
        <p14:creationId xmlns:p14="http://schemas.microsoft.com/office/powerpoint/2010/main" val="207985258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1026"/>
          <p:cNvSpPr>
            <a:spLocks noGrp="1"/>
          </p:cNvSpPr>
          <p:nvPr>
            <p:ph type="title" idx="4294967295"/>
          </p:nvPr>
        </p:nvSpPr>
        <p:spPr>
          <a:xfrm>
            <a:off x="0" y="369888"/>
            <a:ext cx="9144000" cy="1876425"/>
          </a:xfrm>
        </p:spPr>
        <p:txBody>
          <a:bodyPr anchor="t"/>
          <a:lstStyle/>
          <a:p>
            <a:pPr algn="l"/>
            <a:r>
              <a:rPr lang="en-US" sz="2400" smtClean="0">
                <a:latin typeface="Arial" charset="0"/>
                <a:ea typeface="Arial" charset="0"/>
                <a:cs typeface="Arial" charset="0"/>
              </a:rPr>
              <a:t>The Maxwell stress tensor is given by:</a:t>
            </a:r>
            <a:endParaRPr lang="en-US" sz="2400" b="1" smtClean="0">
              <a:latin typeface="Arial" charset="0"/>
              <a:ea typeface="Arial" charset="0"/>
              <a:cs typeface="Arial" charset="0"/>
            </a:endParaRPr>
          </a:p>
        </p:txBody>
      </p:sp>
      <p:sp>
        <p:nvSpPr>
          <p:cNvPr id="34820" name="TextBox 3"/>
          <p:cNvSpPr txBox="1">
            <a:spLocks noChangeArrowheads="1"/>
          </p:cNvSpPr>
          <p:nvPr/>
        </p:nvSpPr>
        <p:spPr bwMode="auto">
          <a:xfrm>
            <a:off x="0" y="3581400"/>
            <a:ext cx="8616950" cy="1938338"/>
          </a:xfrm>
          <a:prstGeom prst="rect">
            <a:avLst/>
          </a:prstGeom>
          <a:noFill/>
          <a:ln w="9525">
            <a:noFill/>
            <a:miter lim="800000"/>
            <a:headEnd/>
            <a:tailEnd/>
          </a:ln>
        </p:spPr>
        <p:txBody>
          <a:bodyPr>
            <a:prstTxWarp prst="textNoShape">
              <a:avLst/>
            </a:prstTxWarp>
            <a:spAutoFit/>
          </a:bodyPr>
          <a:lstStyle/>
          <a:p>
            <a:pPr marL="457200" indent="-457200">
              <a:buFontTx/>
              <a:buAutoNum type="alphaUcPeriod"/>
            </a:pPr>
            <a:r>
              <a:rPr lang="en-US" sz="2400"/>
              <a:t>ε</a:t>
            </a:r>
            <a:r>
              <a:rPr lang="en-US" sz="2400" baseline="-25000"/>
              <a:t>0</a:t>
            </a:r>
            <a:r>
              <a:rPr lang="en-US" sz="2400"/>
              <a:t>(E</a:t>
            </a:r>
            <a:r>
              <a:rPr lang="en-US" sz="2400" baseline="-25000"/>
              <a:t>z</a:t>
            </a:r>
            <a:r>
              <a:rPr lang="en-US" sz="2400"/>
              <a:t>E</a:t>
            </a:r>
            <a:r>
              <a:rPr lang="en-US" sz="2400" baseline="-25000"/>
              <a:t>x</a:t>
            </a:r>
            <a:r>
              <a:rPr lang="en-US" sz="2400"/>
              <a:t>-½(E</a:t>
            </a:r>
            <a:r>
              <a:rPr lang="en-US" sz="2400" baseline="-25000"/>
              <a:t>x</a:t>
            </a:r>
            <a:r>
              <a:rPr lang="en-US" sz="2400" baseline="30000"/>
              <a:t>2</a:t>
            </a:r>
            <a:r>
              <a:rPr lang="en-US" sz="2400"/>
              <a:t>+E</a:t>
            </a:r>
            <a:r>
              <a:rPr lang="en-US" sz="2400" baseline="-25000"/>
              <a:t>z</a:t>
            </a:r>
            <a:r>
              <a:rPr lang="en-US" sz="2400" baseline="30000"/>
              <a:t>2</a:t>
            </a:r>
            <a:r>
              <a:rPr lang="en-US" sz="2400"/>
              <a:t>))</a:t>
            </a:r>
          </a:p>
          <a:p>
            <a:pPr marL="457200" indent="-457200">
              <a:buFontTx/>
              <a:buAutoNum type="alphaUcPeriod"/>
            </a:pPr>
            <a:r>
              <a:rPr lang="en-US" sz="2400"/>
              <a:t>ε</a:t>
            </a:r>
            <a:r>
              <a:rPr lang="en-US" sz="2400" baseline="-25000"/>
              <a:t>0</a:t>
            </a:r>
            <a:r>
              <a:rPr lang="en-US" sz="2400"/>
              <a:t>(E</a:t>
            </a:r>
            <a:r>
              <a:rPr lang="en-US" sz="2400" baseline="-25000"/>
              <a:t>z</a:t>
            </a:r>
            <a:r>
              <a:rPr lang="en-US" sz="2400"/>
              <a:t>E</a:t>
            </a:r>
            <a:r>
              <a:rPr lang="en-US" sz="2400" baseline="-25000"/>
              <a:t>x</a:t>
            </a:r>
            <a:r>
              <a:rPr lang="en-US" sz="2400"/>
              <a:t>-½E</a:t>
            </a:r>
            <a:r>
              <a:rPr lang="en-US" sz="2400" baseline="-25000"/>
              <a:t>y</a:t>
            </a:r>
            <a:r>
              <a:rPr lang="en-US" sz="2400" baseline="30000"/>
              <a:t>2</a:t>
            </a:r>
            <a:r>
              <a:rPr lang="en-US" sz="2400"/>
              <a:t>)</a:t>
            </a:r>
          </a:p>
          <a:p>
            <a:pPr marL="457200" indent="-457200">
              <a:buFontTx/>
              <a:buAutoNum type="alphaUcPeriod"/>
            </a:pPr>
            <a:r>
              <a:rPr lang="en-US" sz="2400"/>
              <a:t>ε</a:t>
            </a:r>
            <a:r>
              <a:rPr lang="en-US" sz="2400" baseline="-25000"/>
              <a:t>0</a:t>
            </a:r>
            <a:r>
              <a:rPr lang="en-US" sz="2400"/>
              <a:t>(E</a:t>
            </a:r>
            <a:r>
              <a:rPr lang="en-US" sz="2400" baseline="-25000"/>
              <a:t>z</a:t>
            </a:r>
            <a:r>
              <a:rPr lang="en-US" sz="2400"/>
              <a:t>E</a:t>
            </a:r>
            <a:r>
              <a:rPr lang="en-US" sz="2400" baseline="-25000"/>
              <a:t>x</a:t>
            </a:r>
            <a:r>
              <a:rPr lang="en-US" sz="2400"/>
              <a:t>-½(E</a:t>
            </a:r>
            <a:r>
              <a:rPr lang="en-US" sz="2400" baseline="-25000"/>
              <a:t>x</a:t>
            </a:r>
            <a:r>
              <a:rPr lang="en-US" sz="2400" baseline="30000"/>
              <a:t>2</a:t>
            </a:r>
            <a:r>
              <a:rPr lang="en-US" sz="2400"/>
              <a:t>+E</a:t>
            </a:r>
            <a:r>
              <a:rPr lang="en-US" sz="2400" baseline="-25000"/>
              <a:t>y</a:t>
            </a:r>
            <a:r>
              <a:rPr lang="en-US" sz="2400" baseline="30000"/>
              <a:t>2</a:t>
            </a:r>
            <a:r>
              <a:rPr lang="en-US" sz="2400"/>
              <a:t>+E</a:t>
            </a:r>
            <a:r>
              <a:rPr lang="en-US" sz="2400" baseline="-25000"/>
              <a:t>z</a:t>
            </a:r>
            <a:r>
              <a:rPr lang="en-US" sz="2400" baseline="30000"/>
              <a:t>2</a:t>
            </a:r>
            <a:r>
              <a:rPr lang="en-US" sz="2400"/>
              <a:t>))</a:t>
            </a:r>
          </a:p>
          <a:p>
            <a:pPr marL="457200" indent="-457200">
              <a:buFontTx/>
              <a:buAutoNum type="alphaUcPeriod"/>
            </a:pPr>
            <a:r>
              <a:rPr lang="en-US" sz="2400"/>
              <a:t>ε</a:t>
            </a:r>
            <a:r>
              <a:rPr lang="en-US" sz="2400" baseline="-25000"/>
              <a:t>0</a:t>
            </a:r>
            <a:r>
              <a:rPr lang="en-US" sz="2400"/>
              <a:t>(E</a:t>
            </a:r>
            <a:r>
              <a:rPr lang="en-US" sz="2400" baseline="-25000"/>
              <a:t>z</a:t>
            </a:r>
            <a:r>
              <a:rPr lang="en-US" sz="2400"/>
              <a:t>E</a:t>
            </a:r>
            <a:r>
              <a:rPr lang="en-US" sz="2400" baseline="-25000"/>
              <a:t>x</a:t>
            </a:r>
            <a:r>
              <a:rPr lang="en-US" sz="2400"/>
              <a:t>)</a:t>
            </a:r>
          </a:p>
          <a:p>
            <a:pPr marL="457200" indent="-457200">
              <a:buFontTx/>
              <a:buAutoNum type="alphaUcPeriod"/>
            </a:pPr>
            <a:r>
              <a:rPr lang="en-US" sz="2400"/>
              <a:t>None of the above</a:t>
            </a:r>
          </a:p>
        </p:txBody>
      </p:sp>
      <p:graphicFrame>
        <p:nvGraphicFramePr>
          <p:cNvPr id="34818" name="Object 2"/>
          <p:cNvGraphicFramePr>
            <a:graphicFrameLocks noChangeAspect="1"/>
          </p:cNvGraphicFramePr>
          <p:nvPr/>
        </p:nvGraphicFramePr>
        <p:xfrm>
          <a:off x="1524000" y="1066800"/>
          <a:ext cx="5462588" cy="806450"/>
        </p:xfrm>
        <a:graphic>
          <a:graphicData uri="http://schemas.openxmlformats.org/presentationml/2006/ole">
            <mc:AlternateContent xmlns:mc="http://schemas.openxmlformats.org/markup-compatibility/2006">
              <mc:Choice xmlns:v="urn:schemas-microsoft-com:vml" Requires="v">
                <p:oleObj spid="_x0000_s8209" name="Equation" r:id="rId4" imgW="2667000" imgH="393700" progId="Equation.3">
                  <p:embed/>
                </p:oleObj>
              </mc:Choice>
              <mc:Fallback>
                <p:oleObj name="Equation" r:id="rId4" imgW="2667000" imgH="393700" progId="Equation.3">
                  <p:embed/>
                  <p:pic>
                    <p:nvPicPr>
                      <p:cNvPr id="0"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1066800"/>
                        <a:ext cx="5462588" cy="806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822" name="TextBox 5"/>
          <p:cNvSpPr txBox="1">
            <a:spLocks noChangeArrowheads="1"/>
          </p:cNvSpPr>
          <p:nvPr/>
        </p:nvSpPr>
        <p:spPr bwMode="auto">
          <a:xfrm>
            <a:off x="300038" y="2665413"/>
            <a:ext cx="5567362" cy="460375"/>
          </a:xfrm>
          <a:prstGeom prst="rect">
            <a:avLst/>
          </a:prstGeom>
          <a:noFill/>
          <a:ln w="9525">
            <a:noFill/>
            <a:miter lim="800000"/>
            <a:headEnd/>
            <a:tailEnd/>
          </a:ln>
        </p:spPr>
        <p:txBody>
          <a:bodyPr wrap="none">
            <a:prstTxWarp prst="textNoShape">
              <a:avLst/>
            </a:prstTxWarp>
            <a:spAutoFit/>
          </a:bodyPr>
          <a:lstStyle/>
          <a:p>
            <a:r>
              <a:rPr lang="en-US" sz="2400"/>
              <a:t>What is the E field part of the </a:t>
            </a:r>
            <a:r>
              <a:rPr lang="en-US" sz="2400" dirty="0" err="1"/>
              <a:t>T</a:t>
            </a:r>
            <a:r>
              <a:rPr lang="en-US" sz="2400" baseline="-25000" dirty="0" err="1"/>
              <a:t>zx</a:t>
            </a:r>
            <a:r>
              <a:rPr lang="en-US" sz="2400" dirty="0"/>
              <a:t> term?</a:t>
            </a:r>
            <a:endParaRPr lang="en-US" dirty="0"/>
          </a:p>
        </p:txBody>
      </p:sp>
      <p:sp>
        <p:nvSpPr>
          <p:cNvPr id="7"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8.31</a:t>
            </a:r>
            <a:endParaRPr lang="en-US" sz="800" dirty="0"/>
          </a:p>
        </p:txBody>
      </p:sp>
    </p:spTree>
    <p:extLst>
      <p:ext uri="{BB962C8B-B14F-4D97-AF65-F5344CB8AC3E}">
        <p14:creationId xmlns:p14="http://schemas.microsoft.com/office/powerpoint/2010/main" val="134120676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1026"/>
          <p:cNvSpPr>
            <a:spLocks noGrp="1"/>
          </p:cNvSpPr>
          <p:nvPr>
            <p:ph type="title" idx="4294967295"/>
          </p:nvPr>
        </p:nvSpPr>
        <p:spPr>
          <a:xfrm>
            <a:off x="0" y="369888"/>
            <a:ext cx="9144000" cy="1876425"/>
          </a:xfrm>
        </p:spPr>
        <p:txBody>
          <a:bodyPr anchor="t"/>
          <a:lstStyle/>
          <a:p>
            <a:pPr algn="l"/>
            <a:r>
              <a:rPr lang="en-US" sz="2400" smtClean="0">
                <a:latin typeface="Arial" charset="0"/>
                <a:ea typeface="Arial" charset="0"/>
                <a:cs typeface="Arial" charset="0"/>
              </a:rPr>
              <a:t>The Maxwell stress tensor is given by:</a:t>
            </a:r>
            <a:endParaRPr lang="en-US" sz="2400" b="1" smtClean="0">
              <a:latin typeface="Arial" charset="0"/>
              <a:ea typeface="Arial" charset="0"/>
              <a:cs typeface="Arial" charset="0"/>
            </a:endParaRPr>
          </a:p>
        </p:txBody>
      </p:sp>
      <p:sp>
        <p:nvSpPr>
          <p:cNvPr id="36868" name="TextBox 3"/>
          <p:cNvSpPr txBox="1">
            <a:spLocks noChangeArrowheads="1"/>
          </p:cNvSpPr>
          <p:nvPr/>
        </p:nvSpPr>
        <p:spPr bwMode="auto">
          <a:xfrm>
            <a:off x="0" y="3581400"/>
            <a:ext cx="8616950" cy="1938338"/>
          </a:xfrm>
          <a:prstGeom prst="rect">
            <a:avLst/>
          </a:prstGeom>
          <a:noFill/>
          <a:ln w="9525">
            <a:noFill/>
            <a:miter lim="800000"/>
            <a:headEnd/>
            <a:tailEnd/>
          </a:ln>
        </p:spPr>
        <p:txBody>
          <a:bodyPr>
            <a:prstTxWarp prst="textNoShape">
              <a:avLst/>
            </a:prstTxWarp>
            <a:spAutoFit/>
          </a:bodyPr>
          <a:lstStyle/>
          <a:p>
            <a:pPr marL="457200" indent="-457200">
              <a:buFontTx/>
              <a:buAutoNum type="alphaUcPeriod"/>
            </a:pPr>
            <a:r>
              <a:rPr lang="en-US" sz="2400"/>
              <a:t>ε</a:t>
            </a:r>
            <a:r>
              <a:rPr lang="en-US" sz="2400" baseline="-25000"/>
              <a:t>0</a:t>
            </a:r>
            <a:r>
              <a:rPr lang="en-US" sz="2400"/>
              <a:t>(E</a:t>
            </a:r>
            <a:r>
              <a:rPr lang="en-US" sz="2400" baseline="-25000"/>
              <a:t>z</a:t>
            </a:r>
            <a:r>
              <a:rPr lang="en-US" sz="2400" baseline="30000"/>
              <a:t>2</a:t>
            </a:r>
            <a:r>
              <a:rPr lang="en-US" sz="2400"/>
              <a:t>-(E</a:t>
            </a:r>
            <a:r>
              <a:rPr lang="en-US" sz="2400" baseline="-25000"/>
              <a:t>x</a:t>
            </a:r>
            <a:r>
              <a:rPr lang="en-US" sz="2400" baseline="30000"/>
              <a:t>2</a:t>
            </a:r>
            <a:r>
              <a:rPr lang="en-US" sz="2400"/>
              <a:t>+E</a:t>
            </a:r>
            <a:r>
              <a:rPr lang="en-US" sz="2400" baseline="-25000"/>
              <a:t>y</a:t>
            </a:r>
            <a:r>
              <a:rPr lang="en-US" sz="2400" baseline="30000"/>
              <a:t>2</a:t>
            </a:r>
            <a:r>
              <a:rPr lang="en-US" sz="2400"/>
              <a:t>))/2</a:t>
            </a:r>
          </a:p>
          <a:p>
            <a:pPr marL="457200" indent="-457200">
              <a:buFontTx/>
              <a:buAutoNum type="alphaUcPeriod"/>
            </a:pPr>
            <a:r>
              <a:rPr lang="en-US" sz="2400"/>
              <a:t>ε</a:t>
            </a:r>
            <a:r>
              <a:rPr lang="en-US" sz="2400" baseline="-25000"/>
              <a:t>0</a:t>
            </a:r>
            <a:r>
              <a:rPr lang="en-US" sz="2400"/>
              <a:t>(E</a:t>
            </a:r>
            <a:r>
              <a:rPr lang="en-US" sz="2400" baseline="-25000"/>
              <a:t>z</a:t>
            </a:r>
            <a:r>
              <a:rPr lang="en-US" sz="2400" baseline="30000"/>
              <a:t>2</a:t>
            </a:r>
            <a:r>
              <a:rPr lang="en-US" sz="2400"/>
              <a:t>-½(E</a:t>
            </a:r>
            <a:r>
              <a:rPr lang="en-US" sz="2400" baseline="-25000"/>
              <a:t>x</a:t>
            </a:r>
            <a:r>
              <a:rPr lang="en-US" sz="2400" baseline="30000"/>
              <a:t>2 </a:t>
            </a:r>
            <a:r>
              <a:rPr lang="en-US" sz="2400"/>
              <a:t>+E</a:t>
            </a:r>
            <a:r>
              <a:rPr lang="en-US" sz="2400" baseline="-25000"/>
              <a:t>y</a:t>
            </a:r>
            <a:r>
              <a:rPr lang="en-US" sz="2400" baseline="30000"/>
              <a:t>2</a:t>
            </a:r>
            <a:r>
              <a:rPr lang="en-US" sz="2400"/>
              <a:t>)</a:t>
            </a:r>
          </a:p>
          <a:p>
            <a:pPr marL="457200" indent="-457200">
              <a:buFontTx/>
              <a:buAutoNum type="alphaUcPeriod"/>
            </a:pPr>
            <a:r>
              <a:rPr lang="en-US" sz="2400"/>
              <a:t>-ε</a:t>
            </a:r>
            <a:r>
              <a:rPr lang="en-US" sz="2400" baseline="-25000"/>
              <a:t>0</a:t>
            </a:r>
            <a:r>
              <a:rPr lang="en-US" sz="2400"/>
              <a:t>(E</a:t>
            </a:r>
            <a:r>
              <a:rPr lang="en-US" sz="2400" baseline="-25000"/>
              <a:t>x</a:t>
            </a:r>
            <a:r>
              <a:rPr lang="en-US" sz="2400" baseline="30000"/>
              <a:t>2</a:t>
            </a:r>
            <a:r>
              <a:rPr lang="en-US" sz="2400"/>
              <a:t>+E</a:t>
            </a:r>
            <a:r>
              <a:rPr lang="en-US" sz="2400" baseline="-25000"/>
              <a:t>y</a:t>
            </a:r>
            <a:r>
              <a:rPr lang="en-US" sz="2400" baseline="30000"/>
              <a:t>2</a:t>
            </a:r>
            <a:r>
              <a:rPr lang="en-US" sz="2400"/>
              <a:t>)</a:t>
            </a:r>
          </a:p>
          <a:p>
            <a:pPr marL="457200" indent="-457200">
              <a:buFontTx/>
              <a:buAutoNum type="alphaUcPeriod"/>
            </a:pPr>
            <a:r>
              <a:rPr lang="en-US" sz="2400"/>
              <a:t>ε</a:t>
            </a:r>
            <a:r>
              <a:rPr lang="en-US" sz="2400" baseline="-25000"/>
              <a:t>0</a:t>
            </a:r>
            <a:r>
              <a:rPr lang="en-US" sz="2400"/>
              <a:t>(E</a:t>
            </a:r>
            <a:r>
              <a:rPr lang="en-US" sz="2400" baseline="-25000"/>
              <a:t>z</a:t>
            </a:r>
            <a:r>
              <a:rPr lang="en-US" sz="2400" baseline="30000"/>
              <a:t>2</a:t>
            </a:r>
            <a:r>
              <a:rPr lang="en-US" sz="2400"/>
              <a:t>)</a:t>
            </a:r>
          </a:p>
          <a:p>
            <a:pPr marL="457200" indent="-457200">
              <a:buFontTx/>
              <a:buAutoNum type="alphaUcPeriod"/>
            </a:pPr>
            <a:r>
              <a:rPr lang="en-US" sz="2400"/>
              <a:t>None of the above</a:t>
            </a:r>
          </a:p>
        </p:txBody>
      </p:sp>
      <p:graphicFrame>
        <p:nvGraphicFramePr>
          <p:cNvPr id="36866" name="Object 2"/>
          <p:cNvGraphicFramePr>
            <a:graphicFrameLocks noChangeAspect="1"/>
          </p:cNvGraphicFramePr>
          <p:nvPr/>
        </p:nvGraphicFramePr>
        <p:xfrm>
          <a:off x="1524000" y="1066800"/>
          <a:ext cx="5462588" cy="806450"/>
        </p:xfrm>
        <a:graphic>
          <a:graphicData uri="http://schemas.openxmlformats.org/presentationml/2006/ole">
            <mc:AlternateContent xmlns:mc="http://schemas.openxmlformats.org/markup-compatibility/2006">
              <mc:Choice xmlns:v="urn:schemas-microsoft-com:vml" Requires="v">
                <p:oleObj spid="_x0000_s9233" name="Equation" r:id="rId4" imgW="2667000" imgH="393700" progId="Equation.3">
                  <p:embed/>
                </p:oleObj>
              </mc:Choice>
              <mc:Fallback>
                <p:oleObj name="Equation" r:id="rId4" imgW="2667000" imgH="393700" progId="Equation.3">
                  <p:embed/>
                  <p:pic>
                    <p:nvPicPr>
                      <p:cNvPr id="0"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1066800"/>
                        <a:ext cx="5462588" cy="806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870" name="TextBox 5"/>
          <p:cNvSpPr txBox="1">
            <a:spLocks noChangeArrowheads="1"/>
          </p:cNvSpPr>
          <p:nvPr/>
        </p:nvSpPr>
        <p:spPr bwMode="auto">
          <a:xfrm>
            <a:off x="300038" y="2665413"/>
            <a:ext cx="5567362" cy="460375"/>
          </a:xfrm>
          <a:prstGeom prst="rect">
            <a:avLst/>
          </a:prstGeom>
          <a:noFill/>
          <a:ln w="9525">
            <a:noFill/>
            <a:miter lim="800000"/>
            <a:headEnd/>
            <a:tailEnd/>
          </a:ln>
        </p:spPr>
        <p:txBody>
          <a:bodyPr wrap="none">
            <a:prstTxWarp prst="textNoShape">
              <a:avLst/>
            </a:prstTxWarp>
            <a:spAutoFit/>
          </a:bodyPr>
          <a:lstStyle/>
          <a:p>
            <a:r>
              <a:rPr lang="en-US" sz="2400"/>
              <a:t>What is the E field part of the T</a:t>
            </a:r>
            <a:r>
              <a:rPr lang="en-US" sz="2400" baseline="-25000"/>
              <a:t>zz</a:t>
            </a:r>
            <a:r>
              <a:rPr lang="en-US" sz="2400"/>
              <a:t> term?</a:t>
            </a:r>
            <a:endParaRPr lang="en-US"/>
          </a:p>
        </p:txBody>
      </p:sp>
      <p:sp>
        <p:nvSpPr>
          <p:cNvPr id="36871" name="Rectangle 6"/>
          <p:cNvSpPr>
            <a:spLocks noChangeArrowheads="1"/>
          </p:cNvSpPr>
          <p:nvPr/>
        </p:nvSpPr>
        <p:spPr bwMode="auto">
          <a:xfrm>
            <a:off x="4383088" y="3244850"/>
            <a:ext cx="377825" cy="368300"/>
          </a:xfrm>
          <a:prstGeom prst="rect">
            <a:avLst/>
          </a:prstGeom>
          <a:noFill/>
          <a:ln w="9525">
            <a:noFill/>
            <a:miter lim="800000"/>
            <a:headEnd/>
            <a:tailEnd/>
          </a:ln>
        </p:spPr>
        <p:txBody>
          <a:bodyPr wrap="none">
            <a:prstTxWarp prst="textNoShape">
              <a:avLst/>
            </a:prstTxWarp>
            <a:spAutoFit/>
          </a:bodyPr>
          <a:lstStyle/>
          <a:p>
            <a:r>
              <a:rPr lang="en-US"/>
              <a:t>½</a:t>
            </a:r>
          </a:p>
        </p:txBody>
      </p:sp>
      <p:sp>
        <p:nvSpPr>
          <p:cNvPr id="8"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8.32</a:t>
            </a:r>
            <a:endParaRPr lang="en-US" sz="800" dirty="0"/>
          </a:p>
        </p:txBody>
      </p:sp>
    </p:spTree>
    <p:extLst>
      <p:ext uri="{BB962C8B-B14F-4D97-AF65-F5344CB8AC3E}">
        <p14:creationId xmlns:p14="http://schemas.microsoft.com/office/powerpoint/2010/main" val="21770812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1026"/>
          <p:cNvSpPr>
            <a:spLocks noGrp="1"/>
          </p:cNvSpPr>
          <p:nvPr>
            <p:ph type="title" idx="4294967295"/>
          </p:nvPr>
        </p:nvSpPr>
        <p:spPr>
          <a:xfrm>
            <a:off x="0" y="369888"/>
            <a:ext cx="9144000" cy="1876425"/>
          </a:xfrm>
        </p:spPr>
        <p:txBody>
          <a:bodyPr anchor="t"/>
          <a:lstStyle/>
          <a:p>
            <a:pPr algn="l"/>
            <a:r>
              <a:rPr lang="en-US" sz="2400" dirty="0" smtClean="0">
                <a:latin typeface="Arial" charset="0"/>
                <a:ea typeface="Arial" charset="0"/>
                <a:cs typeface="Arial" charset="0"/>
              </a:rPr>
              <a:t>Given a general Maxwell Stress tensor with all elements non-zero,</a:t>
            </a:r>
            <a:br>
              <a:rPr lang="en-US" sz="2400" dirty="0" smtClean="0">
                <a:latin typeface="Arial" charset="0"/>
                <a:ea typeface="Arial" charset="0"/>
                <a:cs typeface="Arial" charset="0"/>
              </a:rPr>
            </a:br>
            <a:r>
              <a:rPr lang="en-US" sz="2400" dirty="0" smtClean="0">
                <a:latin typeface="Arial" charset="0"/>
                <a:ea typeface="Arial" charset="0"/>
                <a:cs typeface="Arial" charset="0"/>
              </a:rPr>
              <a:t>what is the net force on a small isolated area element </a:t>
            </a:r>
            <a:br>
              <a:rPr lang="en-US" sz="2400" dirty="0" smtClean="0">
                <a:latin typeface="Arial" charset="0"/>
                <a:ea typeface="Arial" charset="0"/>
                <a:cs typeface="Arial" charset="0"/>
              </a:rPr>
            </a:br>
            <a:r>
              <a:rPr lang="en-US" sz="2400" i="1" dirty="0" smtClean="0">
                <a:latin typeface="Arial" charset="0"/>
                <a:ea typeface="Arial" charset="0"/>
                <a:cs typeface="Arial" charset="0"/>
              </a:rPr>
              <a:t>d</a:t>
            </a:r>
            <a:r>
              <a:rPr lang="en-US" sz="2400" b="1" dirty="0" smtClean="0">
                <a:latin typeface="Arial" charset="0"/>
                <a:ea typeface="Arial" charset="0"/>
                <a:cs typeface="Arial" charset="0"/>
              </a:rPr>
              <a:t>a</a:t>
            </a:r>
            <a:r>
              <a:rPr lang="en-US" sz="2400" dirty="0" smtClean="0">
                <a:latin typeface="Arial" charset="0"/>
                <a:ea typeface="Arial" charset="0"/>
                <a:cs typeface="Arial" charset="0"/>
              </a:rPr>
              <a:t> = (</a:t>
            </a:r>
            <a:r>
              <a:rPr lang="en-US" sz="2400" i="1" dirty="0" smtClean="0">
                <a:latin typeface="Arial" charset="0"/>
                <a:ea typeface="Arial" charset="0"/>
                <a:cs typeface="Arial" charset="0"/>
              </a:rPr>
              <a:t>dx </a:t>
            </a:r>
            <a:r>
              <a:rPr lang="en-US" sz="2400" i="1" dirty="0" err="1" smtClean="0">
                <a:latin typeface="Arial" charset="0"/>
                <a:ea typeface="Arial" charset="0"/>
                <a:cs typeface="Arial" charset="0"/>
              </a:rPr>
              <a:t>dy</a:t>
            </a:r>
            <a:r>
              <a:rPr lang="en-US" sz="2400" i="1" dirty="0" smtClean="0">
                <a:latin typeface="Arial" charset="0"/>
                <a:ea typeface="Arial" charset="0"/>
                <a:cs typeface="Arial" charset="0"/>
              </a:rPr>
              <a:t>) </a:t>
            </a:r>
            <a:r>
              <a:rPr lang="en-US" sz="2400" b="1" dirty="0" smtClean="0">
                <a:latin typeface="Arial" charset="0"/>
                <a:ea typeface="Arial" charset="0"/>
                <a:cs typeface="Arial" charset="0"/>
              </a:rPr>
              <a:t>z</a:t>
            </a:r>
            <a:r>
              <a:rPr lang="en-US" sz="2400" dirty="0" smtClean="0">
                <a:latin typeface="Arial" charset="0"/>
                <a:ea typeface="Arial" charset="0"/>
                <a:cs typeface="Arial" charset="0"/>
              </a:rPr>
              <a:t> ?</a:t>
            </a:r>
            <a:endParaRPr lang="en-US" sz="2400" b="1" dirty="0" smtClean="0">
              <a:latin typeface="Arial" charset="0"/>
              <a:ea typeface="Arial" charset="0"/>
              <a:cs typeface="Arial" charset="0"/>
            </a:endParaRPr>
          </a:p>
        </p:txBody>
      </p:sp>
      <p:sp>
        <p:nvSpPr>
          <p:cNvPr id="40964" name="TextBox 3"/>
          <p:cNvSpPr txBox="1">
            <a:spLocks noChangeArrowheads="1"/>
          </p:cNvSpPr>
          <p:nvPr/>
        </p:nvSpPr>
        <p:spPr bwMode="auto">
          <a:xfrm>
            <a:off x="0" y="3771900"/>
            <a:ext cx="8616950" cy="1938992"/>
          </a:xfrm>
          <a:prstGeom prst="rect">
            <a:avLst/>
          </a:prstGeom>
          <a:noFill/>
          <a:ln w="9525">
            <a:noFill/>
            <a:miter lim="800000"/>
            <a:headEnd/>
            <a:tailEnd/>
          </a:ln>
        </p:spPr>
        <p:txBody>
          <a:bodyPr>
            <a:prstTxWarp prst="textNoShape">
              <a:avLst/>
            </a:prstTxWarp>
            <a:spAutoFit/>
          </a:bodyPr>
          <a:lstStyle/>
          <a:p>
            <a:pPr marL="457200" indent="-457200"/>
            <a:r>
              <a:rPr lang="en-US" sz="2400" dirty="0"/>
              <a:t>A. </a:t>
            </a:r>
            <a:r>
              <a:rPr lang="en-US" sz="2400" i="1" dirty="0" err="1"/>
              <a:t>T</a:t>
            </a:r>
            <a:r>
              <a:rPr lang="en-US" sz="2400" i="1" baseline="-25000" dirty="0" err="1"/>
              <a:t>xz</a:t>
            </a:r>
            <a:r>
              <a:rPr lang="en-US" sz="2400" i="1" dirty="0"/>
              <a:t> dx </a:t>
            </a:r>
            <a:r>
              <a:rPr lang="en-US" sz="2400" i="1" dirty="0" err="1"/>
              <a:t>dy</a:t>
            </a:r>
            <a:r>
              <a:rPr lang="en-US" sz="2400" dirty="0"/>
              <a:t> </a:t>
            </a:r>
            <a:r>
              <a:rPr lang="en-US" sz="2400" b="1" dirty="0"/>
              <a:t>z</a:t>
            </a:r>
          </a:p>
          <a:p>
            <a:pPr marL="457200" indent="-457200"/>
            <a:r>
              <a:rPr lang="en-US" sz="2400" dirty="0"/>
              <a:t>B. </a:t>
            </a:r>
            <a:r>
              <a:rPr lang="en-US" sz="2400" i="1" dirty="0" err="1" smtClean="0"/>
              <a:t>T</a:t>
            </a:r>
            <a:r>
              <a:rPr lang="en-US" sz="2400" i="1" baseline="-25000" dirty="0" err="1" smtClean="0"/>
              <a:t>yz</a:t>
            </a:r>
            <a:r>
              <a:rPr lang="en-US" sz="2400" i="1" dirty="0" smtClean="0"/>
              <a:t> </a:t>
            </a:r>
            <a:r>
              <a:rPr lang="en-US" sz="2400" i="1" dirty="0"/>
              <a:t>dx </a:t>
            </a:r>
            <a:r>
              <a:rPr lang="en-US" sz="2400" i="1" dirty="0" err="1"/>
              <a:t>dy</a:t>
            </a:r>
            <a:r>
              <a:rPr lang="en-US" sz="2400" i="1" dirty="0"/>
              <a:t> </a:t>
            </a:r>
            <a:r>
              <a:rPr lang="en-US" sz="2400" b="1" dirty="0"/>
              <a:t>z</a:t>
            </a:r>
          </a:p>
          <a:p>
            <a:pPr marL="457200" indent="-457200"/>
            <a:r>
              <a:rPr lang="en-US" sz="2400" dirty="0"/>
              <a:t>C.</a:t>
            </a:r>
            <a:r>
              <a:rPr lang="en-US" sz="2400" b="1" dirty="0"/>
              <a:t> </a:t>
            </a:r>
            <a:r>
              <a:rPr lang="en-US" sz="2400" i="1" dirty="0" err="1" smtClean="0"/>
              <a:t>T</a:t>
            </a:r>
            <a:r>
              <a:rPr lang="en-US" sz="2400" i="1" baseline="-25000" dirty="0" err="1" smtClean="0"/>
              <a:t>xz</a:t>
            </a:r>
            <a:r>
              <a:rPr lang="en-US" sz="2400" i="1" dirty="0" smtClean="0"/>
              <a:t> </a:t>
            </a:r>
            <a:r>
              <a:rPr lang="en-US" sz="2400" i="1" dirty="0"/>
              <a:t>dx </a:t>
            </a:r>
            <a:r>
              <a:rPr lang="en-US" sz="2400" i="1" dirty="0" err="1"/>
              <a:t>dy</a:t>
            </a:r>
            <a:r>
              <a:rPr lang="en-US" sz="2400" dirty="0"/>
              <a:t> </a:t>
            </a:r>
            <a:r>
              <a:rPr lang="en-US" sz="2400" b="1" dirty="0" smtClean="0"/>
              <a:t>z</a:t>
            </a:r>
          </a:p>
          <a:p>
            <a:pPr marL="457200" indent="-457200"/>
            <a:r>
              <a:rPr lang="en-US" sz="2400" dirty="0" smtClean="0"/>
              <a:t>D. (</a:t>
            </a:r>
            <a:r>
              <a:rPr lang="en-US" sz="2400" dirty="0" err="1" smtClean="0"/>
              <a:t>T</a:t>
            </a:r>
            <a:r>
              <a:rPr lang="en-US" sz="2400" baseline="-25000" dirty="0" err="1" smtClean="0"/>
              <a:t>xz</a:t>
            </a:r>
            <a:r>
              <a:rPr lang="en-US" sz="2400" dirty="0" smtClean="0"/>
              <a:t> </a:t>
            </a:r>
            <a:r>
              <a:rPr lang="en-US" sz="2400" b="1" dirty="0" smtClean="0"/>
              <a:t>x</a:t>
            </a:r>
            <a:r>
              <a:rPr lang="en-US" sz="2400" dirty="0" smtClean="0"/>
              <a:t> + </a:t>
            </a:r>
            <a:r>
              <a:rPr lang="en-US" sz="2400" dirty="0" err="1" smtClean="0"/>
              <a:t>T</a:t>
            </a:r>
            <a:r>
              <a:rPr lang="en-US" sz="2400" baseline="-25000" dirty="0" err="1" smtClean="0"/>
              <a:t>yz</a:t>
            </a:r>
            <a:r>
              <a:rPr lang="en-US" sz="2400" dirty="0" smtClean="0"/>
              <a:t> </a:t>
            </a:r>
            <a:r>
              <a:rPr lang="en-US" sz="2400" b="1" dirty="0" smtClean="0"/>
              <a:t>y</a:t>
            </a:r>
            <a:r>
              <a:rPr lang="en-US" sz="2400" dirty="0" smtClean="0"/>
              <a:t> + </a:t>
            </a:r>
            <a:r>
              <a:rPr lang="en-US" sz="2400" dirty="0" err="1" smtClean="0"/>
              <a:t>T</a:t>
            </a:r>
            <a:r>
              <a:rPr lang="en-US" sz="2400" baseline="-25000" dirty="0" err="1" smtClean="0"/>
              <a:t>zz</a:t>
            </a:r>
            <a:r>
              <a:rPr lang="en-US" sz="2400" dirty="0" smtClean="0"/>
              <a:t> </a:t>
            </a:r>
            <a:r>
              <a:rPr lang="en-US" sz="2400" b="1" dirty="0" smtClean="0"/>
              <a:t>z) </a:t>
            </a:r>
            <a:r>
              <a:rPr lang="en-US" sz="2400" dirty="0" smtClean="0"/>
              <a:t>dx </a:t>
            </a:r>
            <a:r>
              <a:rPr lang="en-US" sz="2400" dirty="0" err="1" smtClean="0"/>
              <a:t>dy</a:t>
            </a:r>
            <a:endParaRPr lang="en-US" sz="2400" dirty="0"/>
          </a:p>
          <a:p>
            <a:pPr marL="457200" indent="-457200"/>
            <a:r>
              <a:rPr lang="en-US" sz="2400" dirty="0" smtClean="0"/>
              <a:t>E</a:t>
            </a:r>
            <a:r>
              <a:rPr lang="en-US" sz="2400" dirty="0"/>
              <a:t>. </a:t>
            </a:r>
            <a:r>
              <a:rPr lang="en-US" sz="2400" dirty="0" smtClean="0"/>
              <a:t>Something else!</a:t>
            </a:r>
            <a:endParaRPr lang="en-US" sz="2400" dirty="0"/>
          </a:p>
        </p:txBody>
      </p:sp>
      <p:graphicFrame>
        <p:nvGraphicFramePr>
          <p:cNvPr id="40962" name="Object 2"/>
          <p:cNvGraphicFramePr>
            <a:graphicFrameLocks noChangeAspect="1"/>
          </p:cNvGraphicFramePr>
          <p:nvPr>
            <p:extLst>
              <p:ext uri="{D42A27DB-BD31-4B8C-83A1-F6EECF244321}">
                <p14:modId xmlns:p14="http://schemas.microsoft.com/office/powerpoint/2010/main" val="650696131"/>
              </p:ext>
            </p:extLst>
          </p:nvPr>
        </p:nvGraphicFramePr>
        <p:xfrm>
          <a:off x="190500" y="1776413"/>
          <a:ext cx="2376488" cy="1930400"/>
        </p:xfrm>
        <a:graphic>
          <a:graphicData uri="http://schemas.openxmlformats.org/presentationml/2006/ole">
            <mc:AlternateContent xmlns:mc="http://schemas.openxmlformats.org/markup-compatibility/2006">
              <mc:Choice xmlns:v="urn:schemas-microsoft-com:vml" Requires="v">
                <p:oleObj spid="_x0000_s10269" name="Equation" r:id="rId4" imgW="812800" imgH="660400" progId="Equation.3">
                  <p:embed/>
                </p:oleObj>
              </mc:Choice>
              <mc:Fallback>
                <p:oleObj name="Equation" r:id="rId4" imgW="812800" imgH="660400" progId="Equation.3">
                  <p:embed/>
                  <p:pic>
                    <p:nvPicPr>
                      <p:cNvPr id="0" name="Picture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 y="1776413"/>
                        <a:ext cx="2376488" cy="193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101443077"/>
              </p:ext>
            </p:extLst>
          </p:nvPr>
        </p:nvGraphicFramePr>
        <p:xfrm>
          <a:off x="6226175" y="1577975"/>
          <a:ext cx="1754188" cy="668338"/>
        </p:xfrm>
        <a:graphic>
          <a:graphicData uri="http://schemas.openxmlformats.org/presentationml/2006/ole">
            <mc:AlternateContent xmlns:mc="http://schemas.openxmlformats.org/markup-compatibility/2006">
              <mc:Choice xmlns:v="urn:schemas-microsoft-com:vml" Requires="v">
                <p:oleObj spid="_x0000_s10270" name="Equation" r:id="rId6" imgW="800100" imgH="304800" progId="Equation.3">
                  <p:embed/>
                </p:oleObj>
              </mc:Choice>
              <mc:Fallback>
                <p:oleObj name="Equation" r:id="rId6" imgW="800100" imgH="304800" progId="Equation.3">
                  <p:embed/>
                  <p:pic>
                    <p:nvPicPr>
                      <p:cNvPr id="0" name="Picture 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26175" y="1577975"/>
                        <a:ext cx="1754188" cy="668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8.33</a:t>
            </a:r>
            <a:endParaRPr lang="en-US" sz="800" dirty="0"/>
          </a:p>
        </p:txBody>
      </p:sp>
    </p:spTree>
    <p:extLst>
      <p:ext uri="{BB962C8B-B14F-4D97-AF65-F5344CB8AC3E}">
        <p14:creationId xmlns:p14="http://schemas.microsoft.com/office/powerpoint/2010/main" val="100902445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arallelogram 13"/>
          <p:cNvSpPr/>
          <p:nvPr/>
        </p:nvSpPr>
        <p:spPr>
          <a:xfrm rot="8593158">
            <a:off x="2490788" y="1990725"/>
            <a:ext cx="2182812" cy="1119188"/>
          </a:xfrm>
          <a:prstGeom prst="parallelogram">
            <a:avLst>
              <a:gd name="adj" fmla="val 79131"/>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38915" name="Rectangle 1026"/>
          <p:cNvSpPr>
            <a:spLocks noGrp="1"/>
          </p:cNvSpPr>
          <p:nvPr>
            <p:ph type="title" idx="4294967295"/>
          </p:nvPr>
        </p:nvSpPr>
        <p:spPr>
          <a:xfrm>
            <a:off x="0" y="369888"/>
            <a:ext cx="9144000" cy="1876425"/>
          </a:xfrm>
        </p:spPr>
        <p:txBody>
          <a:bodyPr anchor="t"/>
          <a:lstStyle/>
          <a:p>
            <a:pPr algn="l"/>
            <a:r>
              <a:rPr lang="en-US" sz="2400" smtClean="0">
                <a:latin typeface="Arial" charset="0"/>
                <a:ea typeface="Arial" charset="0"/>
                <a:cs typeface="Arial" charset="0"/>
              </a:rPr>
              <a:t>An infinite plane of surface charge σ lies in the </a:t>
            </a:r>
            <a:r>
              <a:rPr lang="en-US" sz="2400" i="1" smtClean="0">
                <a:latin typeface="Arial" charset="0"/>
                <a:ea typeface="Arial" charset="0"/>
                <a:cs typeface="Arial" charset="0"/>
              </a:rPr>
              <a:t>xz</a:t>
            </a:r>
            <a:r>
              <a:rPr lang="en-US" sz="2400" smtClean="0">
                <a:latin typeface="Arial" charset="0"/>
                <a:ea typeface="Arial" charset="0"/>
                <a:cs typeface="Arial" charset="0"/>
              </a:rPr>
              <a:t> plane. In the region </a:t>
            </a:r>
            <a:r>
              <a:rPr lang="en-US" sz="2400" i="1" smtClean="0">
                <a:latin typeface="Arial" charset="0"/>
                <a:ea typeface="Arial" charset="0"/>
                <a:cs typeface="Arial" charset="0"/>
              </a:rPr>
              <a:t>y</a:t>
            </a:r>
            <a:r>
              <a:rPr lang="en-US" sz="2400" smtClean="0">
                <a:latin typeface="Arial" charset="0"/>
                <a:ea typeface="Arial" charset="0"/>
                <a:cs typeface="Arial" charset="0"/>
              </a:rPr>
              <a:t> &gt; 0, which element(s) of the stress tensor is(are) non-zero?</a:t>
            </a:r>
            <a:endParaRPr lang="en-US" sz="2400" b="1" smtClean="0">
              <a:latin typeface="Arial" charset="0"/>
              <a:ea typeface="Arial" charset="0"/>
              <a:cs typeface="Arial" charset="0"/>
            </a:endParaRPr>
          </a:p>
        </p:txBody>
      </p:sp>
      <p:sp>
        <p:nvSpPr>
          <p:cNvPr id="38916" name="TextBox 3"/>
          <p:cNvSpPr txBox="1">
            <a:spLocks noChangeArrowheads="1"/>
          </p:cNvSpPr>
          <p:nvPr/>
        </p:nvSpPr>
        <p:spPr bwMode="auto">
          <a:xfrm>
            <a:off x="0" y="3733800"/>
            <a:ext cx="8616950" cy="1938338"/>
          </a:xfrm>
          <a:prstGeom prst="rect">
            <a:avLst/>
          </a:prstGeom>
          <a:noFill/>
          <a:ln w="9525">
            <a:noFill/>
            <a:miter lim="800000"/>
            <a:headEnd/>
            <a:tailEnd/>
          </a:ln>
        </p:spPr>
        <p:txBody>
          <a:bodyPr>
            <a:prstTxWarp prst="textNoShape">
              <a:avLst/>
            </a:prstTxWarp>
            <a:spAutoFit/>
          </a:bodyPr>
          <a:lstStyle/>
          <a:p>
            <a:pPr marL="457200" indent="-457200">
              <a:buFontTx/>
              <a:buAutoNum type="alphaUcPeriod"/>
            </a:pPr>
            <a:r>
              <a:rPr lang="en-US" sz="2400"/>
              <a:t>Tyy</a:t>
            </a:r>
          </a:p>
          <a:p>
            <a:pPr marL="457200" indent="-457200">
              <a:buFontTx/>
              <a:buAutoNum type="alphaUcPeriod"/>
            </a:pPr>
            <a:r>
              <a:rPr lang="en-US" sz="2400"/>
              <a:t>Txx, Tyy, Tzz</a:t>
            </a:r>
          </a:p>
          <a:p>
            <a:pPr marL="457200" indent="-457200">
              <a:buFontTx/>
              <a:buAutoNum type="alphaUcPeriod"/>
            </a:pPr>
            <a:r>
              <a:rPr lang="en-US" sz="2400"/>
              <a:t>Txy,Tyx,Tyy,Tyz,Tzy</a:t>
            </a:r>
          </a:p>
          <a:p>
            <a:pPr marL="457200" indent="-457200">
              <a:buFontTx/>
              <a:buAutoNum type="alphaUcPeriod"/>
            </a:pPr>
            <a:r>
              <a:rPr lang="en-US" sz="2400"/>
              <a:t>Txy,Tyx,Tyy,Tyz,Tzy,Txx,Tyy</a:t>
            </a:r>
          </a:p>
          <a:p>
            <a:pPr marL="457200" indent="-457200">
              <a:buFontTx/>
              <a:buAutoNum type="alphaUcPeriod"/>
            </a:pPr>
            <a:r>
              <a:rPr lang="en-US" sz="2400"/>
              <a:t>None of the above</a:t>
            </a:r>
          </a:p>
        </p:txBody>
      </p:sp>
      <p:cxnSp>
        <p:nvCxnSpPr>
          <p:cNvPr id="8" name="Straight Arrow Connector 7"/>
          <p:cNvCxnSpPr/>
          <p:nvPr/>
        </p:nvCxnSpPr>
        <p:spPr>
          <a:xfrm rot="5400000" flipH="1" flipV="1">
            <a:off x="2971801" y="2057400"/>
            <a:ext cx="1219200" cy="3175"/>
          </a:xfrm>
          <a:prstGeom prst="straightConnector1">
            <a:avLst/>
          </a:prstGeom>
          <a:ln w="317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3582988" y="2668588"/>
            <a:ext cx="1066800" cy="1587"/>
          </a:xfrm>
          <a:prstGeom prst="straightConnector1">
            <a:avLst/>
          </a:prstGeom>
          <a:ln w="317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rot="10800000" flipV="1">
            <a:off x="2817813" y="2668588"/>
            <a:ext cx="762000" cy="608012"/>
          </a:xfrm>
          <a:prstGeom prst="straightConnector1">
            <a:avLst/>
          </a:prstGeom>
          <a:ln w="3175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8921" name="TextBox 14"/>
          <p:cNvSpPr txBox="1">
            <a:spLocks noChangeArrowheads="1"/>
          </p:cNvSpPr>
          <p:nvPr/>
        </p:nvSpPr>
        <p:spPr bwMode="auto">
          <a:xfrm>
            <a:off x="2667000" y="3276600"/>
            <a:ext cx="300038" cy="369888"/>
          </a:xfrm>
          <a:prstGeom prst="rect">
            <a:avLst/>
          </a:prstGeom>
          <a:noFill/>
          <a:ln w="9525">
            <a:noFill/>
            <a:miter lim="800000"/>
            <a:headEnd/>
            <a:tailEnd/>
          </a:ln>
        </p:spPr>
        <p:txBody>
          <a:bodyPr wrap="none">
            <a:prstTxWarp prst="textNoShape">
              <a:avLst/>
            </a:prstTxWarp>
            <a:spAutoFit/>
          </a:bodyPr>
          <a:lstStyle/>
          <a:p>
            <a:r>
              <a:rPr lang="en-US"/>
              <a:t>x</a:t>
            </a:r>
          </a:p>
        </p:txBody>
      </p:sp>
      <p:sp>
        <p:nvSpPr>
          <p:cNvPr id="38922" name="TextBox 15"/>
          <p:cNvSpPr txBox="1">
            <a:spLocks noChangeArrowheads="1"/>
          </p:cNvSpPr>
          <p:nvPr/>
        </p:nvSpPr>
        <p:spPr bwMode="auto">
          <a:xfrm>
            <a:off x="3279775" y="1263650"/>
            <a:ext cx="300038" cy="369888"/>
          </a:xfrm>
          <a:prstGeom prst="rect">
            <a:avLst/>
          </a:prstGeom>
          <a:noFill/>
          <a:ln w="9525">
            <a:noFill/>
            <a:miter lim="800000"/>
            <a:headEnd/>
            <a:tailEnd/>
          </a:ln>
        </p:spPr>
        <p:txBody>
          <a:bodyPr wrap="none">
            <a:prstTxWarp prst="textNoShape">
              <a:avLst/>
            </a:prstTxWarp>
            <a:spAutoFit/>
          </a:bodyPr>
          <a:lstStyle/>
          <a:p>
            <a:r>
              <a:rPr lang="en-US"/>
              <a:t>z</a:t>
            </a:r>
          </a:p>
        </p:txBody>
      </p:sp>
      <p:sp>
        <p:nvSpPr>
          <p:cNvPr id="38923" name="TextBox 16"/>
          <p:cNvSpPr txBox="1">
            <a:spLocks noChangeArrowheads="1"/>
          </p:cNvSpPr>
          <p:nvPr/>
        </p:nvSpPr>
        <p:spPr bwMode="auto">
          <a:xfrm>
            <a:off x="4649788" y="2525713"/>
            <a:ext cx="312737" cy="369887"/>
          </a:xfrm>
          <a:prstGeom prst="rect">
            <a:avLst/>
          </a:prstGeom>
          <a:noFill/>
          <a:ln w="9525">
            <a:noFill/>
            <a:miter lim="800000"/>
            <a:headEnd/>
            <a:tailEnd/>
          </a:ln>
        </p:spPr>
        <p:txBody>
          <a:bodyPr wrap="none">
            <a:prstTxWarp prst="textNoShape">
              <a:avLst/>
            </a:prstTxWarp>
            <a:spAutoFit/>
          </a:bodyPr>
          <a:lstStyle/>
          <a:p>
            <a:r>
              <a:rPr lang="en-US"/>
              <a:t>y</a:t>
            </a:r>
          </a:p>
        </p:txBody>
      </p:sp>
      <p:sp>
        <p:nvSpPr>
          <p:cNvPr id="38924" name="TextBox 17"/>
          <p:cNvSpPr txBox="1">
            <a:spLocks noChangeArrowheads="1"/>
          </p:cNvSpPr>
          <p:nvPr/>
        </p:nvSpPr>
        <p:spPr bwMode="auto">
          <a:xfrm>
            <a:off x="4191000" y="1449388"/>
            <a:ext cx="327025" cy="368300"/>
          </a:xfrm>
          <a:prstGeom prst="rect">
            <a:avLst/>
          </a:prstGeom>
          <a:noFill/>
          <a:ln w="9525">
            <a:noFill/>
            <a:miter lim="800000"/>
            <a:headEnd/>
            <a:tailEnd/>
          </a:ln>
        </p:spPr>
        <p:txBody>
          <a:bodyPr wrap="none">
            <a:prstTxWarp prst="textNoShape">
              <a:avLst/>
            </a:prstTxWarp>
            <a:spAutoFit/>
          </a:bodyPr>
          <a:lstStyle/>
          <a:p>
            <a:r>
              <a:rPr lang="en-US"/>
              <a:t>σ</a:t>
            </a:r>
          </a:p>
        </p:txBody>
      </p:sp>
      <p:sp>
        <p:nvSpPr>
          <p:cNvPr id="13"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8.34</a:t>
            </a:r>
            <a:endParaRPr lang="en-US" sz="800" dirty="0"/>
          </a:p>
        </p:txBody>
      </p:sp>
    </p:spTree>
    <p:extLst>
      <p:ext uri="{BB962C8B-B14F-4D97-AF65-F5344CB8AC3E}">
        <p14:creationId xmlns:p14="http://schemas.microsoft.com/office/powerpoint/2010/main" val="60112484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p:cNvSpPr>
            <a:spLocks noGrp="1"/>
          </p:cNvSpPr>
          <p:nvPr>
            <p:ph type="title" idx="4294967295"/>
          </p:nvPr>
        </p:nvSpPr>
        <p:spPr>
          <a:xfrm>
            <a:off x="0" y="369888"/>
            <a:ext cx="9144000" cy="2830512"/>
          </a:xfrm>
        </p:spPr>
        <p:txBody>
          <a:bodyPr anchor="t">
            <a:normAutofit fontScale="90000"/>
          </a:bodyPr>
          <a:lstStyle/>
          <a:p>
            <a:pPr algn="l"/>
            <a:r>
              <a:rPr lang="en-US" sz="2400" smtClean="0">
                <a:latin typeface="Arial" charset="0"/>
                <a:ea typeface="Arial" charset="0"/>
                <a:cs typeface="Arial" charset="0"/>
              </a:rPr>
              <a:t>Suppose we have a plane of surface charge σ with electric field </a:t>
            </a:r>
            <a:r>
              <a:rPr lang="en-US" sz="2400" b="1" smtClean="0">
                <a:latin typeface="Arial" charset="0"/>
                <a:ea typeface="Arial" charset="0"/>
                <a:cs typeface="Arial" charset="0"/>
              </a:rPr>
              <a:t>E</a:t>
            </a:r>
            <a:r>
              <a:rPr lang="en-US" sz="2400" baseline="-25000" smtClean="0">
                <a:latin typeface="Arial" charset="0"/>
                <a:ea typeface="Arial" charset="0"/>
                <a:cs typeface="Arial" charset="0"/>
              </a:rPr>
              <a:t>a</a:t>
            </a:r>
            <a:r>
              <a:rPr lang="en-US" sz="2400" smtClean="0">
                <a:latin typeface="Arial" charset="0"/>
                <a:ea typeface="Arial" charset="0"/>
                <a:cs typeface="Arial" charset="0"/>
              </a:rPr>
              <a:t> above the plane and </a:t>
            </a:r>
            <a:r>
              <a:rPr lang="en-US" sz="2400" b="1" smtClean="0">
                <a:latin typeface="Arial" charset="0"/>
                <a:ea typeface="Arial" charset="0"/>
                <a:cs typeface="Arial" charset="0"/>
              </a:rPr>
              <a:t>E</a:t>
            </a:r>
            <a:r>
              <a:rPr lang="en-US" sz="2400" baseline="-25000" smtClean="0">
                <a:latin typeface="Arial" charset="0"/>
                <a:ea typeface="Arial" charset="0"/>
                <a:cs typeface="Arial" charset="0"/>
              </a:rPr>
              <a:t>b</a:t>
            </a:r>
            <a:r>
              <a:rPr lang="en-US" sz="2400" smtClean="0">
                <a:latin typeface="Arial" charset="0"/>
                <a:ea typeface="Arial" charset="0"/>
                <a:cs typeface="Arial" charset="0"/>
              </a:rPr>
              <a:t> below the plane.</a:t>
            </a:r>
            <a:br>
              <a:rPr lang="en-US" sz="2400" smtClean="0">
                <a:latin typeface="Arial" charset="0"/>
                <a:ea typeface="Arial" charset="0"/>
                <a:cs typeface="Arial" charset="0"/>
              </a:rPr>
            </a:br>
            <a:r>
              <a:rPr lang="en-US" sz="2400" smtClean="0">
                <a:latin typeface="Arial" charset="0"/>
                <a:ea typeface="Arial" charset="0"/>
                <a:cs typeface="Arial" charset="0"/>
              </a:rPr>
              <a:t/>
            </a:r>
            <a:br>
              <a:rPr lang="en-US" sz="2400" smtClean="0">
                <a:latin typeface="Arial" charset="0"/>
                <a:ea typeface="Arial" charset="0"/>
                <a:cs typeface="Arial" charset="0"/>
              </a:rPr>
            </a:br>
            <a:r>
              <a:rPr lang="en-US" sz="2400" smtClean="0">
                <a:latin typeface="Arial" charset="0"/>
                <a:ea typeface="Arial" charset="0"/>
                <a:cs typeface="Arial" charset="0"/>
              </a:rPr>
              <a:t>                                           </a:t>
            </a:r>
            <a:r>
              <a:rPr lang="en-US" sz="2400" b="1" smtClean="0">
                <a:latin typeface="Arial" charset="0"/>
                <a:ea typeface="Arial" charset="0"/>
                <a:cs typeface="Arial" charset="0"/>
              </a:rPr>
              <a:t>E</a:t>
            </a:r>
            <a:r>
              <a:rPr lang="en-US" sz="2400" baseline="-25000" smtClean="0">
                <a:latin typeface="Arial" charset="0"/>
                <a:ea typeface="Arial" charset="0"/>
                <a:cs typeface="Arial" charset="0"/>
              </a:rPr>
              <a:t>a</a:t>
            </a:r>
            <a:r>
              <a:rPr lang="en-US" sz="2400" smtClean="0">
                <a:latin typeface="Arial" charset="0"/>
                <a:ea typeface="Arial" charset="0"/>
                <a:cs typeface="Arial" charset="0"/>
              </a:rPr>
              <a:t/>
            </a:r>
            <a:br>
              <a:rPr lang="en-US" sz="2400" smtClean="0">
                <a:latin typeface="Arial" charset="0"/>
                <a:ea typeface="Arial" charset="0"/>
                <a:cs typeface="Arial" charset="0"/>
              </a:rPr>
            </a:br>
            <a:r>
              <a:rPr lang="en-US" sz="2400" smtClean="0">
                <a:latin typeface="Arial" charset="0"/>
                <a:ea typeface="Arial" charset="0"/>
                <a:cs typeface="Arial" charset="0"/>
              </a:rPr>
              <a:t>                </a:t>
            </a:r>
            <a:r>
              <a:rPr lang="en-US" sz="2400" smtClean="0">
                <a:solidFill>
                  <a:srgbClr val="FF0000"/>
                </a:solidFill>
                <a:latin typeface="Arial" charset="0"/>
                <a:ea typeface="Arial" charset="0"/>
                <a:cs typeface="Arial" charset="0"/>
              </a:rPr>
              <a:t>++++++++++++++++++++++++++++++  </a:t>
            </a:r>
            <a:r>
              <a:rPr lang="en-US" sz="2400" smtClean="0">
                <a:latin typeface="Arial" charset="0"/>
                <a:ea typeface="Arial" charset="0"/>
                <a:cs typeface="Arial" charset="0"/>
              </a:rPr>
              <a:t>σ</a:t>
            </a:r>
            <a:br>
              <a:rPr lang="en-US" sz="2400" smtClean="0">
                <a:latin typeface="Arial" charset="0"/>
                <a:ea typeface="Arial" charset="0"/>
                <a:cs typeface="Arial" charset="0"/>
              </a:rPr>
            </a:br>
            <a:r>
              <a:rPr lang="en-US" sz="2400" smtClean="0">
                <a:latin typeface="Arial" charset="0"/>
                <a:ea typeface="Arial" charset="0"/>
                <a:cs typeface="Arial" charset="0"/>
              </a:rPr>
              <a:t>                                            </a:t>
            </a:r>
            <a:r>
              <a:rPr lang="en-US" sz="2400" b="1" smtClean="0">
                <a:latin typeface="Arial" charset="0"/>
                <a:ea typeface="Arial" charset="0"/>
                <a:cs typeface="Arial" charset="0"/>
              </a:rPr>
              <a:t>E</a:t>
            </a:r>
            <a:r>
              <a:rPr lang="en-US" sz="2400" baseline="-25000" smtClean="0">
                <a:latin typeface="Arial" charset="0"/>
                <a:ea typeface="Arial" charset="0"/>
                <a:cs typeface="Arial" charset="0"/>
              </a:rPr>
              <a:t>b</a:t>
            </a:r>
            <a:r>
              <a:rPr lang="en-US" sz="2400" smtClean="0">
                <a:latin typeface="Arial" charset="0"/>
                <a:ea typeface="Arial" charset="0"/>
                <a:cs typeface="Arial" charset="0"/>
              </a:rPr>
              <a:t/>
            </a:r>
            <a:br>
              <a:rPr lang="en-US" sz="2400" smtClean="0">
                <a:latin typeface="Arial" charset="0"/>
                <a:ea typeface="Arial" charset="0"/>
                <a:cs typeface="Arial" charset="0"/>
              </a:rPr>
            </a:br>
            <a:r>
              <a:rPr lang="en-US" sz="2400" smtClean="0">
                <a:latin typeface="Arial" charset="0"/>
                <a:ea typeface="Arial" charset="0"/>
                <a:cs typeface="Arial" charset="0"/>
              </a:rPr>
              <a:t/>
            </a:r>
            <a:br>
              <a:rPr lang="en-US" sz="2400" smtClean="0">
                <a:latin typeface="Arial" charset="0"/>
                <a:ea typeface="Arial" charset="0"/>
                <a:cs typeface="Arial" charset="0"/>
              </a:rPr>
            </a:br>
            <a:r>
              <a:rPr lang="en-US" sz="2400" smtClean="0">
                <a:latin typeface="Arial" charset="0"/>
                <a:ea typeface="Arial" charset="0"/>
                <a:cs typeface="Arial" charset="0"/>
              </a:rPr>
              <a:t>What is the net force per area on the plane?</a:t>
            </a:r>
            <a:endParaRPr lang="en-US" sz="2400" b="1" smtClean="0">
              <a:latin typeface="Arial" charset="0"/>
              <a:ea typeface="Arial" charset="0"/>
              <a:cs typeface="Arial" charset="0"/>
            </a:endParaRPr>
          </a:p>
        </p:txBody>
      </p:sp>
      <p:sp>
        <p:nvSpPr>
          <p:cNvPr id="20483" name="TextBox 3"/>
          <p:cNvSpPr txBox="1">
            <a:spLocks noChangeArrowheads="1"/>
          </p:cNvSpPr>
          <p:nvPr/>
        </p:nvSpPr>
        <p:spPr bwMode="auto">
          <a:xfrm>
            <a:off x="0" y="4114800"/>
            <a:ext cx="8616950" cy="1938338"/>
          </a:xfrm>
          <a:prstGeom prst="rect">
            <a:avLst/>
          </a:prstGeom>
          <a:noFill/>
          <a:ln w="9525">
            <a:noFill/>
            <a:miter lim="800000"/>
            <a:headEnd/>
            <a:tailEnd/>
          </a:ln>
        </p:spPr>
        <p:txBody>
          <a:bodyPr>
            <a:prstTxWarp prst="textNoShape">
              <a:avLst/>
            </a:prstTxWarp>
            <a:spAutoFit/>
          </a:bodyPr>
          <a:lstStyle/>
          <a:p>
            <a:pPr marL="457200" indent="-457200">
              <a:buFontTx/>
              <a:buAutoNum type="alphaUcPeriod"/>
            </a:pPr>
            <a:r>
              <a:rPr lang="en-US" sz="2400"/>
              <a:t>(</a:t>
            </a:r>
            <a:r>
              <a:rPr lang="en-US" sz="2400" b="1">
                <a:ea typeface="Arial" charset="0"/>
                <a:cs typeface="Arial" charset="0"/>
              </a:rPr>
              <a:t>E</a:t>
            </a:r>
            <a:r>
              <a:rPr lang="en-US" sz="2400" baseline="-25000">
                <a:ea typeface="Arial" charset="0"/>
                <a:cs typeface="Arial" charset="0"/>
              </a:rPr>
              <a:t>a</a:t>
            </a:r>
            <a:r>
              <a:rPr lang="en-US" sz="2400">
                <a:ea typeface="Arial" charset="0"/>
                <a:cs typeface="Arial" charset="0"/>
              </a:rPr>
              <a:t> + </a:t>
            </a:r>
            <a:r>
              <a:rPr lang="en-US" sz="2400" b="1">
                <a:ea typeface="Arial" charset="0"/>
                <a:cs typeface="Arial" charset="0"/>
              </a:rPr>
              <a:t>E</a:t>
            </a:r>
            <a:r>
              <a:rPr lang="en-US" sz="2400" baseline="-25000">
                <a:ea typeface="Arial" charset="0"/>
                <a:cs typeface="Arial" charset="0"/>
              </a:rPr>
              <a:t>b</a:t>
            </a:r>
            <a:r>
              <a:rPr lang="en-US" sz="2400">
                <a:ea typeface="Arial" charset="0"/>
                <a:cs typeface="Arial" charset="0"/>
              </a:rPr>
              <a:t>) σ</a:t>
            </a:r>
            <a:endParaRPr lang="en-US" sz="2400" baseline="-25000"/>
          </a:p>
          <a:p>
            <a:pPr marL="457200" indent="-457200">
              <a:buFontTx/>
              <a:buAutoNum type="alphaUcPeriod"/>
            </a:pPr>
            <a:r>
              <a:rPr lang="en-US" sz="2400"/>
              <a:t>(</a:t>
            </a:r>
            <a:r>
              <a:rPr lang="en-US" sz="2400" b="1">
                <a:ea typeface="Arial" charset="0"/>
                <a:cs typeface="Arial" charset="0"/>
              </a:rPr>
              <a:t>E</a:t>
            </a:r>
            <a:r>
              <a:rPr lang="en-US" sz="2400" baseline="-25000">
                <a:ea typeface="Arial" charset="0"/>
                <a:cs typeface="Arial" charset="0"/>
              </a:rPr>
              <a:t>a</a:t>
            </a:r>
            <a:r>
              <a:rPr lang="en-US" sz="2400">
                <a:ea typeface="Arial" charset="0"/>
                <a:cs typeface="Arial" charset="0"/>
              </a:rPr>
              <a:t> - </a:t>
            </a:r>
            <a:r>
              <a:rPr lang="en-US" sz="2400" b="1">
                <a:ea typeface="Arial" charset="0"/>
                <a:cs typeface="Arial" charset="0"/>
              </a:rPr>
              <a:t>E</a:t>
            </a:r>
            <a:r>
              <a:rPr lang="en-US" sz="2400" baseline="-25000">
                <a:ea typeface="Arial" charset="0"/>
                <a:cs typeface="Arial" charset="0"/>
              </a:rPr>
              <a:t>b</a:t>
            </a:r>
            <a:r>
              <a:rPr lang="en-US" sz="2400">
                <a:ea typeface="Arial" charset="0"/>
                <a:cs typeface="Arial" charset="0"/>
              </a:rPr>
              <a:t>) σ</a:t>
            </a:r>
            <a:endParaRPr lang="en-US" sz="2400" baseline="30000"/>
          </a:p>
          <a:p>
            <a:pPr marL="457200" indent="-457200">
              <a:buFontTx/>
              <a:buAutoNum type="alphaUcPeriod"/>
            </a:pPr>
            <a:r>
              <a:rPr lang="en-US" sz="2400"/>
              <a:t>(</a:t>
            </a:r>
            <a:r>
              <a:rPr lang="en-US" sz="2400" b="1">
                <a:ea typeface="Arial" charset="0"/>
                <a:cs typeface="Arial" charset="0"/>
              </a:rPr>
              <a:t>E</a:t>
            </a:r>
            <a:r>
              <a:rPr lang="en-US" sz="2400" baseline="-25000">
                <a:ea typeface="Arial" charset="0"/>
                <a:cs typeface="Arial" charset="0"/>
              </a:rPr>
              <a:t>a</a:t>
            </a:r>
            <a:r>
              <a:rPr lang="en-US" sz="2400">
                <a:ea typeface="Arial" charset="0"/>
                <a:cs typeface="Arial" charset="0"/>
              </a:rPr>
              <a:t> + </a:t>
            </a:r>
            <a:r>
              <a:rPr lang="en-US" sz="2400" b="1">
                <a:ea typeface="Arial" charset="0"/>
                <a:cs typeface="Arial" charset="0"/>
              </a:rPr>
              <a:t>E</a:t>
            </a:r>
            <a:r>
              <a:rPr lang="en-US" sz="2400" baseline="-25000">
                <a:ea typeface="Arial" charset="0"/>
                <a:cs typeface="Arial" charset="0"/>
              </a:rPr>
              <a:t>b</a:t>
            </a:r>
            <a:r>
              <a:rPr lang="en-US" sz="2400">
                <a:ea typeface="Arial" charset="0"/>
                <a:cs typeface="Arial" charset="0"/>
              </a:rPr>
              <a:t>) σ</a:t>
            </a:r>
            <a:r>
              <a:rPr lang="en-US" sz="2400"/>
              <a:t>/2</a:t>
            </a:r>
          </a:p>
          <a:p>
            <a:pPr marL="457200" indent="-457200">
              <a:buFontTx/>
              <a:buAutoNum type="alphaUcPeriod"/>
            </a:pPr>
            <a:r>
              <a:rPr lang="en-US" sz="2400"/>
              <a:t>(</a:t>
            </a:r>
            <a:r>
              <a:rPr lang="en-US" sz="2400" b="1">
                <a:ea typeface="Arial" charset="0"/>
                <a:cs typeface="Arial" charset="0"/>
              </a:rPr>
              <a:t>E</a:t>
            </a:r>
            <a:r>
              <a:rPr lang="en-US" sz="2400" baseline="-25000">
                <a:ea typeface="Arial" charset="0"/>
                <a:cs typeface="Arial" charset="0"/>
              </a:rPr>
              <a:t>a</a:t>
            </a:r>
            <a:r>
              <a:rPr lang="en-US" sz="2400">
                <a:ea typeface="Arial" charset="0"/>
                <a:cs typeface="Arial" charset="0"/>
              </a:rPr>
              <a:t> - </a:t>
            </a:r>
            <a:r>
              <a:rPr lang="en-US" sz="2400" b="1">
                <a:ea typeface="Arial" charset="0"/>
                <a:cs typeface="Arial" charset="0"/>
              </a:rPr>
              <a:t>E</a:t>
            </a:r>
            <a:r>
              <a:rPr lang="en-US" sz="2400" baseline="-25000">
                <a:ea typeface="Arial" charset="0"/>
                <a:cs typeface="Arial" charset="0"/>
              </a:rPr>
              <a:t>b</a:t>
            </a:r>
            <a:r>
              <a:rPr lang="en-US" sz="2400">
                <a:ea typeface="Arial" charset="0"/>
                <a:cs typeface="Arial" charset="0"/>
              </a:rPr>
              <a:t>) σ</a:t>
            </a:r>
            <a:r>
              <a:rPr lang="en-US" sz="2400"/>
              <a:t>/2</a:t>
            </a:r>
          </a:p>
          <a:p>
            <a:pPr marL="457200" indent="-457200">
              <a:buFontTx/>
              <a:buAutoNum type="alphaUcPeriod"/>
            </a:pPr>
            <a:r>
              <a:rPr lang="en-US" sz="2400"/>
              <a:t>None of the above</a:t>
            </a:r>
          </a:p>
        </p:txBody>
      </p:sp>
      <p:cxnSp>
        <p:nvCxnSpPr>
          <p:cNvPr id="6" name="Straight Arrow Connector 5"/>
          <p:cNvCxnSpPr/>
          <p:nvPr/>
        </p:nvCxnSpPr>
        <p:spPr>
          <a:xfrm flipV="1">
            <a:off x="4191000" y="1600200"/>
            <a:ext cx="91440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4191000" y="2362200"/>
            <a:ext cx="914400"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8.35</a:t>
            </a:r>
            <a:endParaRPr lang="en-US" sz="800" dirty="0"/>
          </a:p>
        </p:txBody>
      </p:sp>
    </p:spTree>
    <p:extLst>
      <p:ext uri="{BB962C8B-B14F-4D97-AF65-F5344CB8AC3E}">
        <p14:creationId xmlns:p14="http://schemas.microsoft.com/office/powerpoint/2010/main" val="13757336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6" name="Rectangle 2"/>
          <p:cNvSpPr>
            <a:spLocks noGrp="1" noChangeArrowheads="1"/>
          </p:cNvSpPr>
          <p:nvPr>
            <p:ph type="title"/>
          </p:nvPr>
        </p:nvSpPr>
        <p:spPr>
          <a:xfrm>
            <a:off x="361950" y="131763"/>
            <a:ext cx="8229600" cy="227012"/>
          </a:xfrm>
        </p:spPr>
        <p:txBody>
          <a:bodyPr>
            <a:normAutofit fontScale="90000"/>
          </a:bodyPr>
          <a:lstStyle/>
          <a:p>
            <a:r>
              <a:rPr lang="en-US" sz="1400">
                <a:solidFill>
                  <a:schemeClr val="bg1"/>
                </a:solidFill>
              </a:rPr>
              <a:t>CT 29.18</a:t>
            </a:r>
          </a:p>
        </p:txBody>
      </p:sp>
      <p:sp>
        <p:nvSpPr>
          <p:cNvPr id="641027" name="Rectangle 3"/>
          <p:cNvSpPr>
            <a:spLocks noChangeArrowheads="1"/>
          </p:cNvSpPr>
          <p:nvPr/>
        </p:nvSpPr>
        <p:spPr bwMode="auto">
          <a:xfrm>
            <a:off x="4265613" y="-698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spAutoFit/>
          </a:bodyPr>
          <a:lstStyle/>
          <a:p>
            <a:endParaRPr lang="en-US" b="0"/>
          </a:p>
        </p:txBody>
      </p:sp>
      <p:sp>
        <p:nvSpPr>
          <p:cNvPr id="641028" name="Text Box 4"/>
          <p:cNvSpPr txBox="1">
            <a:spLocks noGrp="1" noChangeArrowheads="1"/>
          </p:cNvSpPr>
          <p:nvPr>
            <p:ph type="body" idx="1"/>
          </p:nvPr>
        </p:nvSpPr>
        <p:spPr>
          <a:xfrm>
            <a:off x="228600" y="615950"/>
            <a:ext cx="8708739" cy="1923606"/>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rgbClr val="FF0000"/>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normAutofit/>
          </a:bodyPr>
          <a:lstStyle>
            <a:lvl1pPr/>
            <a:lvl2pPr/>
            <a:lvl3pPr/>
            <a:lvl4pPr/>
            <a:lvl5pPr/>
            <a:lvl6pPr/>
            <a:lvl7pPr/>
            <a:lvl8pPr/>
            <a:lvl9pPr/>
          </a:lstStyle>
          <a:p>
            <a:pPr marL="0" indent="0">
              <a:lnSpc>
                <a:spcPct val="90000"/>
              </a:lnSpc>
              <a:spcBef>
                <a:spcPts val="600"/>
              </a:spcBef>
              <a:buFontTx/>
              <a:buNone/>
            </a:pPr>
            <a:r>
              <a:rPr lang="en-US" sz="2200" dirty="0"/>
              <a:t>A </a:t>
            </a:r>
            <a:r>
              <a:rPr lang="en-US" sz="2200" dirty="0" smtClean="0"/>
              <a:t>+ and - charge </a:t>
            </a:r>
            <a:r>
              <a:rPr lang="en-US" sz="2200" dirty="0"/>
              <a:t>are held a distance R apart </a:t>
            </a:r>
            <a:r>
              <a:rPr lang="en-US" sz="2200" dirty="0" smtClean="0"/>
              <a:t>and released</a:t>
            </a:r>
            <a:r>
              <a:rPr lang="en-US" sz="2200" dirty="0"/>
              <a:t>. </a:t>
            </a:r>
          </a:p>
          <a:p>
            <a:pPr marL="0" indent="0">
              <a:lnSpc>
                <a:spcPct val="90000"/>
              </a:lnSpc>
              <a:spcBef>
                <a:spcPts val="600"/>
              </a:spcBef>
              <a:buFontTx/>
              <a:buNone/>
            </a:pPr>
            <a:r>
              <a:rPr lang="en-US" sz="2200" dirty="0"/>
              <a:t>The two particles accelerate toward each other as a result of the Coulomb attraction.  </a:t>
            </a:r>
          </a:p>
          <a:p>
            <a:pPr marL="0" indent="0">
              <a:lnSpc>
                <a:spcPct val="90000"/>
              </a:lnSpc>
              <a:spcBef>
                <a:spcPts val="600"/>
              </a:spcBef>
              <a:buFontTx/>
              <a:buNone/>
            </a:pPr>
            <a:r>
              <a:rPr lang="en-US" sz="2200" dirty="0"/>
              <a:t>As the particles approach each other, the energy contained in the electric field surrounding the two charges...</a:t>
            </a:r>
            <a:endParaRPr lang="en-US" sz="2200" dirty="0">
              <a:latin typeface="Times New Roman" charset="0"/>
            </a:endParaRPr>
          </a:p>
          <a:p>
            <a:pPr marL="0" indent="0">
              <a:lnSpc>
                <a:spcPct val="90000"/>
              </a:lnSpc>
              <a:spcBef>
                <a:spcPts val="600"/>
              </a:spcBef>
            </a:pPr>
            <a:endParaRPr lang="en-US" sz="2000" dirty="0">
              <a:latin typeface="Times New Roman" charset="0"/>
            </a:endParaRPr>
          </a:p>
          <a:p>
            <a:pPr marL="0" indent="0">
              <a:lnSpc>
                <a:spcPct val="90000"/>
              </a:lnSpc>
              <a:spcBef>
                <a:spcPts val="600"/>
              </a:spcBef>
            </a:pPr>
            <a:endParaRPr lang="en-US" sz="1400" dirty="0">
              <a:latin typeface="Times New Roman" charset="0"/>
            </a:endParaRPr>
          </a:p>
          <a:p>
            <a:pPr marL="0" indent="0">
              <a:lnSpc>
                <a:spcPct val="90000"/>
              </a:lnSpc>
              <a:spcBef>
                <a:spcPts val="600"/>
              </a:spcBef>
            </a:pPr>
            <a:endParaRPr lang="en-US" sz="900" dirty="0"/>
          </a:p>
        </p:txBody>
      </p:sp>
      <p:sp>
        <p:nvSpPr>
          <p:cNvPr id="641029" name="Text Box 5"/>
          <p:cNvSpPr txBox="1">
            <a:spLocks noChangeArrowheads="1"/>
          </p:cNvSpPr>
          <p:nvPr/>
        </p:nvSpPr>
        <p:spPr bwMode="auto">
          <a:xfrm>
            <a:off x="361950" y="3836550"/>
            <a:ext cx="822959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square" anchor="ctr">
            <a:spAutoFit/>
          </a:bodyPr>
          <a:lstStyle/>
          <a:p>
            <a:pPr algn="l"/>
            <a:r>
              <a:rPr lang="en-US" sz="2400" b="0" dirty="0"/>
              <a:t>A: increases     </a:t>
            </a:r>
            <a:r>
              <a:rPr lang="en-US" sz="2400" b="0" dirty="0" smtClean="0"/>
              <a:t>     B</a:t>
            </a:r>
            <a:r>
              <a:rPr lang="en-US" sz="2400" b="0" dirty="0"/>
              <a:t>: decreases     </a:t>
            </a:r>
            <a:r>
              <a:rPr lang="en-US" sz="2400" b="0" dirty="0" smtClean="0"/>
              <a:t> C</a:t>
            </a:r>
            <a:r>
              <a:rPr lang="en-US" sz="2400" b="0" dirty="0"/>
              <a:t>: stays the same      D: ??</a:t>
            </a:r>
          </a:p>
        </p:txBody>
      </p:sp>
      <p:sp>
        <p:nvSpPr>
          <p:cNvPr id="641030" name="Oval 6"/>
          <p:cNvSpPr>
            <a:spLocks noChangeArrowheads="1"/>
          </p:cNvSpPr>
          <p:nvPr/>
        </p:nvSpPr>
        <p:spPr bwMode="auto">
          <a:xfrm>
            <a:off x="2690813" y="2968625"/>
            <a:ext cx="152400" cy="152400"/>
          </a:xfrm>
          <a:prstGeom prst="ellipse">
            <a:avLst/>
          </a:prstGeom>
          <a:solidFill>
            <a:srgbClr val="CC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641031" name="Text Box 7"/>
          <p:cNvSpPr txBox="1">
            <a:spLocks noChangeArrowheads="1"/>
          </p:cNvSpPr>
          <p:nvPr/>
        </p:nvSpPr>
        <p:spPr bwMode="auto">
          <a:xfrm>
            <a:off x="6389688" y="2736850"/>
            <a:ext cx="59848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2400" b="0">
                <a:cs typeface="Arial" charset="0"/>
              </a:rPr>
              <a:t>+Q</a:t>
            </a:r>
          </a:p>
        </p:txBody>
      </p:sp>
      <p:sp>
        <p:nvSpPr>
          <p:cNvPr id="641032" name="Oval 8"/>
          <p:cNvSpPr>
            <a:spLocks noChangeArrowheads="1"/>
          </p:cNvSpPr>
          <p:nvPr/>
        </p:nvSpPr>
        <p:spPr bwMode="auto">
          <a:xfrm>
            <a:off x="6286500" y="2959100"/>
            <a:ext cx="152400" cy="15240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641033" name="Line 9"/>
          <p:cNvSpPr>
            <a:spLocks noChangeShapeType="1"/>
          </p:cNvSpPr>
          <p:nvPr/>
        </p:nvSpPr>
        <p:spPr bwMode="auto">
          <a:xfrm flipH="1">
            <a:off x="4819650" y="3046413"/>
            <a:ext cx="1419225"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641034" name="Line 10"/>
          <p:cNvSpPr>
            <a:spLocks noChangeShapeType="1"/>
          </p:cNvSpPr>
          <p:nvPr/>
        </p:nvSpPr>
        <p:spPr bwMode="auto">
          <a:xfrm>
            <a:off x="2811463" y="3040063"/>
            <a:ext cx="1419225"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641035" name="Text Box 11"/>
          <p:cNvSpPr txBox="1">
            <a:spLocks noChangeArrowheads="1"/>
          </p:cNvSpPr>
          <p:nvPr/>
        </p:nvSpPr>
        <p:spPr bwMode="auto">
          <a:xfrm>
            <a:off x="2092325" y="2852738"/>
            <a:ext cx="52228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2400" b="0">
                <a:cs typeface="Arial" charset="0"/>
              </a:rPr>
              <a:t>-Q</a:t>
            </a:r>
          </a:p>
        </p:txBody>
      </p:sp>
      <p:sp>
        <p:nvSpPr>
          <p:cNvPr id="12" name="Text Box 8"/>
          <p:cNvSpPr txBox="1">
            <a:spLocks noChangeArrowheads="1"/>
          </p:cNvSpPr>
          <p:nvPr/>
        </p:nvSpPr>
        <p:spPr bwMode="auto">
          <a:xfrm>
            <a:off x="0" y="0"/>
            <a:ext cx="314559" cy="215444"/>
          </a:xfrm>
          <a:prstGeom prst="rect">
            <a:avLst/>
          </a:prstGeom>
          <a:noFill/>
          <a:ln w="9525">
            <a:noFill/>
            <a:miter lim="800000"/>
            <a:headEnd/>
            <a:tailEnd/>
          </a:ln>
        </p:spPr>
        <p:txBody>
          <a:bodyPr wrap="none">
            <a:prstTxWarp prst="textNoShape">
              <a:avLst/>
            </a:prstTxWarp>
            <a:spAutoFit/>
          </a:bodyPr>
          <a:lstStyle/>
          <a:p>
            <a:r>
              <a:rPr lang="en-US" sz="800" dirty="0" smtClean="0"/>
              <a:t>8.4</a:t>
            </a:r>
            <a:endParaRPr lang="en-US" sz="800" dirty="0"/>
          </a:p>
        </p:txBody>
      </p:sp>
    </p:spTree>
    <p:extLst>
      <p:ext uri="{BB962C8B-B14F-4D97-AF65-F5344CB8AC3E}">
        <p14:creationId xmlns:p14="http://schemas.microsoft.com/office/powerpoint/2010/main" val="133721506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84238"/>
          </a:xfrm>
        </p:spPr>
        <p:txBody>
          <a:bodyPr/>
          <a:lstStyle/>
          <a:p>
            <a:r>
              <a:rPr lang="en-US" sz="2800" dirty="0" err="1" smtClean="0"/>
              <a:t>U</a:t>
            </a:r>
            <a:r>
              <a:rPr lang="en-US" sz="2800" baseline="-25000" dirty="0" err="1" smtClean="0"/>
              <a:t>em</a:t>
            </a:r>
            <a:r>
              <a:rPr lang="en-US" sz="2800" baseline="-25000" dirty="0" smtClean="0"/>
              <a:t> (outside V)   </a:t>
            </a:r>
            <a:r>
              <a:rPr lang="en-US" sz="2800" dirty="0" smtClean="0"/>
              <a:t>= EM energy in field outside volume V</a:t>
            </a:r>
            <a:endParaRPr lang="en-US" sz="2800" dirty="0"/>
          </a:p>
        </p:txBody>
      </p:sp>
      <p:grpSp>
        <p:nvGrpSpPr>
          <p:cNvPr id="9" name="Group 8"/>
          <p:cNvGrpSpPr/>
          <p:nvPr/>
        </p:nvGrpSpPr>
        <p:grpSpPr>
          <a:xfrm>
            <a:off x="6800642" y="1066800"/>
            <a:ext cx="1710154" cy="1219200"/>
            <a:chOff x="1600200" y="2667000"/>
            <a:chExt cx="1710154" cy="1219200"/>
          </a:xfrm>
        </p:grpSpPr>
        <p:sp>
          <p:nvSpPr>
            <p:cNvPr id="4" name="Oval 3"/>
            <p:cNvSpPr/>
            <p:nvPr/>
          </p:nvSpPr>
          <p:spPr>
            <a:xfrm>
              <a:off x="1600200" y="2667000"/>
              <a:ext cx="1219200" cy="1219200"/>
            </a:xfrm>
            <a:prstGeom prst="ellipse">
              <a:avLst/>
            </a:prstGeom>
            <a:noFill/>
            <a:ln w="19050">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964323" y="3015734"/>
              <a:ext cx="338554" cy="369332"/>
            </a:xfrm>
            <a:prstGeom prst="rect">
              <a:avLst/>
            </a:prstGeom>
            <a:noFill/>
          </p:spPr>
          <p:txBody>
            <a:bodyPr wrap="none" rtlCol="0">
              <a:spAutoFit/>
            </a:bodyPr>
            <a:lstStyle/>
            <a:p>
              <a:r>
                <a:rPr lang="en-US" dirty="0" smtClean="0"/>
                <a:t>V</a:t>
              </a:r>
              <a:endParaRPr lang="en-US" dirty="0"/>
            </a:p>
          </p:txBody>
        </p:sp>
        <p:sp>
          <p:nvSpPr>
            <p:cNvPr id="6" name="TextBox 5"/>
            <p:cNvSpPr txBox="1"/>
            <p:nvPr/>
          </p:nvSpPr>
          <p:spPr>
            <a:xfrm>
              <a:off x="2971800" y="2710934"/>
              <a:ext cx="338554" cy="369332"/>
            </a:xfrm>
            <a:prstGeom prst="rect">
              <a:avLst/>
            </a:prstGeom>
            <a:noFill/>
          </p:spPr>
          <p:txBody>
            <a:bodyPr wrap="none" rtlCol="0">
              <a:spAutoFit/>
            </a:bodyPr>
            <a:lstStyle/>
            <a:p>
              <a:r>
                <a:rPr lang="en-US" dirty="0" smtClean="0"/>
                <a:t>S</a:t>
              </a:r>
              <a:endParaRPr lang="en-US" dirty="0"/>
            </a:p>
          </p:txBody>
        </p:sp>
        <p:cxnSp>
          <p:nvCxnSpPr>
            <p:cNvPr id="8" name="Straight Arrow Connector 7"/>
            <p:cNvCxnSpPr>
              <a:stCxn id="6" idx="1"/>
            </p:cNvCxnSpPr>
            <p:nvPr/>
          </p:nvCxnSpPr>
          <p:spPr>
            <a:xfrm rot="10800000" flipV="1">
              <a:off x="2819400" y="2895600"/>
              <a:ext cx="152400" cy="12013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grpSp>
      <p:graphicFrame>
        <p:nvGraphicFramePr>
          <p:cNvPr id="172035" name="Object 3"/>
          <p:cNvGraphicFramePr>
            <a:graphicFrameLocks noChangeAspect="1"/>
          </p:cNvGraphicFramePr>
          <p:nvPr>
            <p:extLst>
              <p:ext uri="{D42A27DB-BD31-4B8C-83A1-F6EECF244321}">
                <p14:modId xmlns:p14="http://schemas.microsoft.com/office/powerpoint/2010/main" val="639452929"/>
              </p:ext>
            </p:extLst>
          </p:nvPr>
        </p:nvGraphicFramePr>
        <p:xfrm>
          <a:off x="815975" y="2098675"/>
          <a:ext cx="5640388" cy="3479800"/>
        </p:xfrm>
        <a:graphic>
          <a:graphicData uri="http://schemas.openxmlformats.org/presentationml/2006/ole">
            <mc:AlternateContent xmlns:mc="http://schemas.openxmlformats.org/markup-compatibility/2006">
              <mc:Choice xmlns:v="urn:schemas-microsoft-com:vml" Requires="v">
                <p:oleObj spid="_x0000_s11268" name="Equation" r:id="rId4" imgW="2628900" imgH="1612900" progId="Equation.3">
                  <p:embed/>
                </p:oleObj>
              </mc:Choice>
              <mc:Fallback>
                <p:oleObj name="Equation" r:id="rId4" imgW="2628900" imgH="16129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5975" y="2098675"/>
                        <a:ext cx="5640388" cy="3479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Oval 9"/>
          <p:cNvSpPr/>
          <p:nvPr/>
        </p:nvSpPr>
        <p:spPr>
          <a:xfrm>
            <a:off x="609600" y="4677193"/>
            <a:ext cx="1981200" cy="956845"/>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3429000" y="3200400"/>
            <a:ext cx="2590800" cy="1219200"/>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 Box 8"/>
          <p:cNvSpPr txBox="1">
            <a:spLocks noChangeArrowheads="1"/>
          </p:cNvSpPr>
          <p:nvPr/>
        </p:nvSpPr>
        <p:spPr bwMode="auto">
          <a:xfrm>
            <a:off x="0" y="0"/>
            <a:ext cx="314559" cy="215444"/>
          </a:xfrm>
          <a:prstGeom prst="rect">
            <a:avLst/>
          </a:prstGeom>
          <a:noFill/>
          <a:ln w="9525">
            <a:noFill/>
            <a:miter lim="800000"/>
            <a:headEnd/>
            <a:tailEnd/>
          </a:ln>
        </p:spPr>
        <p:txBody>
          <a:bodyPr wrap="none">
            <a:prstTxWarp prst="textNoShape">
              <a:avLst/>
            </a:prstTxWarp>
            <a:spAutoFit/>
          </a:bodyPr>
          <a:lstStyle/>
          <a:p>
            <a:r>
              <a:rPr lang="en-US" sz="800" dirty="0" smtClean="0"/>
              <a:t>8.5</a:t>
            </a:r>
            <a:endParaRPr lang="en-US" sz="800" dirty="0"/>
          </a:p>
        </p:txBody>
      </p:sp>
    </p:spTree>
    <p:extLst>
      <p:ext uri="{BB962C8B-B14F-4D97-AF65-F5344CB8AC3E}">
        <p14:creationId xmlns:p14="http://schemas.microsoft.com/office/powerpoint/2010/main" val="1643194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105400" y="1268968"/>
            <a:ext cx="319318" cy="369332"/>
          </a:xfrm>
          <a:prstGeom prst="rect">
            <a:avLst/>
          </a:prstGeom>
          <a:noFill/>
        </p:spPr>
        <p:txBody>
          <a:bodyPr wrap="none" rtlCol="0">
            <a:spAutoFit/>
          </a:bodyPr>
          <a:lstStyle/>
          <a:p>
            <a:r>
              <a:rPr lang="en-US" dirty="0" smtClean="0"/>
              <a:t>+</a:t>
            </a:r>
            <a:endParaRPr lang="en-US" dirty="0"/>
          </a:p>
        </p:txBody>
      </p:sp>
      <p:sp>
        <p:nvSpPr>
          <p:cNvPr id="2" name="Title 1"/>
          <p:cNvSpPr>
            <a:spLocks noGrp="1"/>
          </p:cNvSpPr>
          <p:nvPr>
            <p:ph type="title"/>
          </p:nvPr>
        </p:nvSpPr>
        <p:spPr/>
        <p:txBody>
          <a:bodyPr/>
          <a:lstStyle/>
          <a:p>
            <a:r>
              <a:rPr lang="en-US" sz="2800" dirty="0" smtClean="0"/>
              <a:t>Can the force from a  magnetic field </a:t>
            </a:r>
            <a:br>
              <a:rPr lang="en-US" sz="2800" dirty="0" smtClean="0"/>
            </a:br>
            <a:r>
              <a:rPr lang="en-US" sz="2800" dirty="0" smtClean="0"/>
              <a:t>do work on a charge?</a:t>
            </a:r>
            <a:endParaRPr lang="en-US" sz="2800" dirty="0"/>
          </a:p>
        </p:txBody>
      </p:sp>
      <p:sp>
        <p:nvSpPr>
          <p:cNvPr id="3" name="Content Placeholder 2"/>
          <p:cNvSpPr>
            <a:spLocks noGrp="1"/>
          </p:cNvSpPr>
          <p:nvPr>
            <p:ph idx="1"/>
          </p:nvPr>
        </p:nvSpPr>
        <p:spPr>
          <a:xfrm>
            <a:off x="1219200" y="2743200"/>
            <a:ext cx="6248400" cy="3048000"/>
          </a:xfrm>
        </p:spPr>
        <p:txBody>
          <a:bodyPr/>
          <a:lstStyle/>
          <a:p>
            <a:pPr marL="514350" indent="-514350">
              <a:buAutoNum type="alphaUcParenR"/>
            </a:pPr>
            <a:r>
              <a:rPr lang="en-US" sz="2800" dirty="0" smtClean="0"/>
              <a:t>Yes, sure</a:t>
            </a:r>
          </a:p>
          <a:p>
            <a:pPr marL="514350" indent="-514350">
              <a:buAutoNum type="alphaUcParenR"/>
            </a:pPr>
            <a:r>
              <a:rPr lang="en-US" sz="2800" dirty="0" smtClean="0"/>
              <a:t>Yes, but only if </a:t>
            </a:r>
            <a:r>
              <a:rPr lang="en-US" sz="2800" u="sng" dirty="0" smtClean="0"/>
              <a:t>other</a:t>
            </a:r>
            <a:r>
              <a:rPr lang="en-US" sz="2800" dirty="0" smtClean="0"/>
              <a:t> forces are moving the charge</a:t>
            </a:r>
          </a:p>
          <a:p>
            <a:pPr marL="514350" indent="-514350">
              <a:buAutoNum type="alphaUcParenR"/>
            </a:pPr>
            <a:r>
              <a:rPr lang="en-US" sz="2800" dirty="0" smtClean="0"/>
              <a:t>Yes, but only if </a:t>
            </a:r>
            <a:r>
              <a:rPr lang="en-US" sz="2800" u="sng" dirty="0" smtClean="0"/>
              <a:t>no</a:t>
            </a:r>
            <a:r>
              <a:rPr lang="en-US" sz="2800" dirty="0" smtClean="0"/>
              <a:t> other forces are moving the charge</a:t>
            </a:r>
          </a:p>
          <a:p>
            <a:pPr>
              <a:buNone/>
            </a:pPr>
            <a:r>
              <a:rPr lang="en-US" sz="2800" dirty="0" smtClean="0"/>
              <a:t>B) No, never</a:t>
            </a:r>
            <a:endParaRPr lang="en-US" sz="2800" dirty="0"/>
          </a:p>
        </p:txBody>
      </p:sp>
      <p:cxnSp>
        <p:nvCxnSpPr>
          <p:cNvPr id="5" name="Straight Arrow Connector 4"/>
          <p:cNvCxnSpPr/>
          <p:nvPr/>
        </p:nvCxnSpPr>
        <p:spPr>
          <a:xfrm flipV="1">
            <a:off x="2590800" y="1714500"/>
            <a:ext cx="1447800" cy="533400"/>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flipV="1">
            <a:off x="2743200" y="1866900"/>
            <a:ext cx="1447800" cy="533400"/>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V="1">
            <a:off x="2895600" y="2019300"/>
            <a:ext cx="1447800" cy="533400"/>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2726323" y="1649968"/>
            <a:ext cx="338554" cy="369332"/>
          </a:xfrm>
          <a:prstGeom prst="rect">
            <a:avLst/>
          </a:prstGeom>
          <a:noFill/>
        </p:spPr>
        <p:txBody>
          <a:bodyPr wrap="none" rtlCol="0">
            <a:spAutoFit/>
          </a:bodyPr>
          <a:lstStyle/>
          <a:p>
            <a:r>
              <a:rPr lang="en-US" dirty="0" smtClean="0"/>
              <a:t>B</a:t>
            </a:r>
            <a:endParaRPr lang="en-US" dirty="0"/>
          </a:p>
        </p:txBody>
      </p:sp>
      <p:sp>
        <p:nvSpPr>
          <p:cNvPr id="9" name="Oval 8"/>
          <p:cNvSpPr/>
          <p:nvPr/>
        </p:nvSpPr>
        <p:spPr>
          <a:xfrm>
            <a:off x="5181600" y="1333500"/>
            <a:ext cx="228600" cy="228600"/>
          </a:xfrm>
          <a:prstGeom prst="ellipse">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a:stCxn id="9" idx="3"/>
          </p:cNvCxnSpPr>
          <p:nvPr/>
        </p:nvCxnSpPr>
        <p:spPr>
          <a:xfrm rot="5400000">
            <a:off x="4800600" y="1604822"/>
            <a:ext cx="490678" cy="33827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4726759" y="1453634"/>
            <a:ext cx="300082" cy="369332"/>
          </a:xfrm>
          <a:prstGeom prst="rect">
            <a:avLst/>
          </a:prstGeom>
          <a:noFill/>
        </p:spPr>
        <p:txBody>
          <a:bodyPr wrap="none" rtlCol="0">
            <a:spAutoFit/>
          </a:bodyPr>
          <a:lstStyle/>
          <a:p>
            <a:r>
              <a:rPr lang="en-US" dirty="0" smtClean="0"/>
              <a:t>v</a:t>
            </a:r>
            <a:endParaRPr lang="en-US" dirty="0"/>
          </a:p>
        </p:txBody>
      </p:sp>
      <p:sp>
        <p:nvSpPr>
          <p:cNvPr id="14" name="Oval 13"/>
          <p:cNvSpPr/>
          <p:nvPr/>
        </p:nvSpPr>
        <p:spPr>
          <a:xfrm>
            <a:off x="914400" y="5105400"/>
            <a:ext cx="2590800" cy="804445"/>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 Box 8"/>
          <p:cNvSpPr txBox="1">
            <a:spLocks noChangeArrowheads="1"/>
          </p:cNvSpPr>
          <p:nvPr/>
        </p:nvSpPr>
        <p:spPr bwMode="auto">
          <a:xfrm>
            <a:off x="0" y="0"/>
            <a:ext cx="314559" cy="215444"/>
          </a:xfrm>
          <a:prstGeom prst="rect">
            <a:avLst/>
          </a:prstGeom>
          <a:noFill/>
          <a:ln w="9525">
            <a:noFill/>
            <a:miter lim="800000"/>
            <a:headEnd/>
            <a:tailEnd/>
          </a:ln>
        </p:spPr>
        <p:txBody>
          <a:bodyPr wrap="none">
            <a:prstTxWarp prst="textNoShape">
              <a:avLst/>
            </a:prstTxWarp>
            <a:spAutoFit/>
          </a:bodyPr>
          <a:lstStyle/>
          <a:p>
            <a:r>
              <a:rPr lang="en-US" sz="800" dirty="0" smtClean="0"/>
              <a:t>8.6</a:t>
            </a:r>
            <a:endParaRPr lang="en-US" sz="800" dirty="0"/>
          </a:p>
        </p:txBody>
      </p:sp>
    </p:spTree>
    <p:extLst>
      <p:ext uri="{BB962C8B-B14F-4D97-AF65-F5344CB8AC3E}">
        <p14:creationId xmlns:p14="http://schemas.microsoft.com/office/powerpoint/2010/main" val="23769028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6"/>
          <p:cNvSpPr txBox="1">
            <a:spLocks/>
          </p:cNvSpPr>
          <p:nvPr/>
        </p:nvSpPr>
        <p:spPr>
          <a:xfrm>
            <a:off x="649230" y="826589"/>
            <a:ext cx="7219507" cy="1090022"/>
          </a:xfrm>
          <a:prstGeom prst="rect">
            <a:avLst/>
          </a:prstGeom>
        </p:spPr>
        <p:txBody>
          <a:bodyPr vert="horz" lIns="91440" tIns="45720" rIns="91440" bIns="45720" rtlCol="0" anchor="ctr">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Arial" charset="0"/>
                <a:ea typeface="Arial" charset="0"/>
                <a:cs typeface="Arial" charset="0"/>
              </a:rPr>
              <a:t>A steady</a:t>
            </a:r>
            <a:r>
              <a:rPr kumimoji="0" lang="en-US" sz="2000" b="0" i="0" u="none" strike="noStrike" kern="1200" cap="none" spc="0" normalizeH="0" noProof="0" dirty="0" smtClean="0">
                <a:ln>
                  <a:noFill/>
                </a:ln>
                <a:solidFill>
                  <a:schemeClr val="tx1"/>
                </a:solidFill>
                <a:effectLst/>
                <a:uLnTx/>
                <a:uFillTx/>
                <a:latin typeface="Arial" charset="0"/>
                <a:ea typeface="Arial" charset="0"/>
                <a:cs typeface="Arial" charset="0"/>
              </a:rPr>
              <a:t> current I flows along a long straight </a:t>
            </a:r>
            <a:r>
              <a:rPr kumimoji="0" lang="en-US" sz="2000" b="0" i="0" u="none" strike="noStrike" kern="1200" cap="none" spc="0" normalizeH="0" noProof="0" dirty="0" err="1" smtClean="0">
                <a:ln>
                  <a:noFill/>
                </a:ln>
                <a:solidFill>
                  <a:schemeClr val="tx1"/>
                </a:solidFill>
                <a:effectLst/>
                <a:uLnTx/>
                <a:uFillTx/>
                <a:latin typeface="Arial" charset="0"/>
                <a:ea typeface="Arial" charset="0"/>
                <a:cs typeface="Arial" charset="0"/>
              </a:rPr>
              <a:t>wir</a:t>
            </a:r>
            <a:r>
              <a:rPr lang="en-US" sz="2000" dirty="0" smtClean="0">
                <a:latin typeface="Arial" charset="0"/>
                <a:ea typeface="Arial" charset="0"/>
                <a:cs typeface="Arial" charset="0"/>
              </a:rPr>
              <a:t>e.</a:t>
            </a:r>
            <a:endParaRPr kumimoji="0" lang="en-US" sz="2000" b="1" i="0" u="none" strike="noStrike" kern="1200" cap="none" spc="0" normalizeH="0" baseline="0" noProof="0" dirty="0" smtClean="0">
              <a:ln>
                <a:noFill/>
              </a:ln>
              <a:solidFill>
                <a:schemeClr val="tx1"/>
              </a:solidFill>
              <a:effectLst/>
              <a:uLnTx/>
              <a:uFillTx/>
              <a:latin typeface="Arial" charset="0"/>
              <a:ea typeface="Arial" charset="0"/>
              <a:cs typeface="Arial" charset="0"/>
            </a:endParaRPr>
          </a:p>
        </p:txBody>
      </p:sp>
      <p:grpSp>
        <p:nvGrpSpPr>
          <p:cNvPr id="4" name="Group 9"/>
          <p:cNvGrpSpPr/>
          <p:nvPr/>
        </p:nvGrpSpPr>
        <p:grpSpPr>
          <a:xfrm>
            <a:off x="574158" y="1790562"/>
            <a:ext cx="8091377" cy="1462581"/>
            <a:chOff x="574158" y="2131224"/>
            <a:chExt cx="8091377" cy="1462581"/>
          </a:xfrm>
        </p:grpSpPr>
        <p:sp>
          <p:nvSpPr>
            <p:cNvPr id="3" name="Rectangle 2"/>
            <p:cNvSpPr/>
            <p:nvPr/>
          </p:nvSpPr>
          <p:spPr>
            <a:xfrm>
              <a:off x="574158" y="2764465"/>
              <a:ext cx="8091377" cy="829340"/>
            </a:xfrm>
            <a:prstGeom prst="rect">
              <a:avLst/>
            </a:prstGeom>
            <a:solidFill>
              <a:schemeClr val="bg1">
                <a:lumMod val="85000"/>
              </a:schemeClr>
            </a:solidFill>
            <a:ln>
              <a:solidFill>
                <a:schemeClr val="tx1"/>
              </a:solidFill>
              <a:headEnd type="triangle" w="lg" len="med"/>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5" name="Straight Arrow Connector 4"/>
            <p:cNvCxnSpPr/>
            <p:nvPr/>
          </p:nvCxnSpPr>
          <p:spPr>
            <a:xfrm>
              <a:off x="2817628" y="3211033"/>
              <a:ext cx="2030819"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bwMode="auto">
            <a:xfrm>
              <a:off x="3825468" y="2843289"/>
              <a:ext cx="597676" cy="369332"/>
            </a:xfrm>
            <a:prstGeom prst="rect">
              <a:avLst/>
            </a:prstGeom>
            <a:noFill/>
            <a:ln w="19050">
              <a:noFill/>
              <a:miter lim="800000"/>
              <a:headEnd/>
              <a:tailEnd/>
            </a:ln>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ts val="1000"/>
                </a:spcAft>
                <a:buClrTx/>
                <a:buSzTx/>
                <a:buFontTx/>
                <a:buNone/>
                <a:tabLst/>
              </a:pPr>
              <a:r>
                <a:rPr lang="en-US" sz="2400" dirty="0" smtClean="0">
                  <a:latin typeface="Times New Roman" pitchFamily="18" charset="0"/>
                  <a:cs typeface="Times New Roman" pitchFamily="18" charset="0"/>
                </a:rPr>
                <a:t>I</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TextBox 6"/>
            <p:cNvSpPr txBox="1"/>
            <p:nvPr/>
          </p:nvSpPr>
          <p:spPr bwMode="auto">
            <a:xfrm>
              <a:off x="4258984" y="2131224"/>
              <a:ext cx="1093862" cy="369332"/>
            </a:xfrm>
            <a:prstGeom prst="rect">
              <a:avLst/>
            </a:prstGeom>
            <a:noFill/>
            <a:ln w="19050">
              <a:noFill/>
              <a:miter lim="800000"/>
              <a:headEnd/>
              <a:tailEnd/>
            </a:ln>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ts val="1000"/>
                </a:spcAft>
                <a:buClrTx/>
                <a:buSzTx/>
                <a:buFontTx/>
                <a:buNone/>
                <a:tabLst/>
              </a:pPr>
              <a:r>
                <a:rPr lang="en-US" sz="2400" dirty="0" smtClean="0">
                  <a:latin typeface="Times New Roman" pitchFamily="18" charset="0"/>
                  <a:cs typeface="Times New Roman" pitchFamily="18" charset="0"/>
                </a:rPr>
                <a:t>E =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Oval 7"/>
            <p:cNvSpPr/>
            <p:nvPr/>
          </p:nvSpPr>
          <p:spPr>
            <a:xfrm>
              <a:off x="3825468" y="2621117"/>
              <a:ext cx="45719" cy="45719"/>
            </a:xfrm>
            <a:prstGeom prst="ellipse">
              <a:avLst/>
            </a:prstGeom>
            <a:solidFill>
              <a:schemeClr val="tx1"/>
            </a:solidFill>
            <a:ln>
              <a:solidFill>
                <a:schemeClr val="tx1"/>
              </a:solidFill>
              <a:headEnd type="triangle" w="lg" len="med"/>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Arc 8"/>
            <p:cNvSpPr/>
            <p:nvPr/>
          </p:nvSpPr>
          <p:spPr>
            <a:xfrm>
              <a:off x="3870249" y="2315890"/>
              <a:ext cx="935666" cy="567922"/>
            </a:xfrm>
            <a:prstGeom prst="arc">
              <a:avLst>
                <a:gd name="adj1" fmla="val 10954300"/>
                <a:gd name="adj2" fmla="val 14790089"/>
              </a:avLst>
            </a:prstGeom>
            <a:ln>
              <a:solidFill>
                <a:schemeClr val="tx1"/>
              </a:solidFill>
              <a:headEnd type="triangle"/>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11" name="Rectangle 1026"/>
          <p:cNvSpPr txBox="1">
            <a:spLocks/>
          </p:cNvSpPr>
          <p:nvPr/>
        </p:nvSpPr>
        <p:spPr>
          <a:xfrm>
            <a:off x="801630" y="3646967"/>
            <a:ext cx="7219507" cy="1935126"/>
          </a:xfrm>
          <a:prstGeom prst="rect">
            <a:avLst/>
          </a:prstGeom>
        </p:spPr>
        <p:txBody>
          <a:bodyPr vert="horz" lIns="91440" tIns="45720" rIns="91440" bIns="45720" rtlCol="0" anchor="ctr">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Arial" charset="0"/>
                <a:ea typeface="Arial" charset="0"/>
                <a:cs typeface="Arial" charset="0"/>
              </a:rPr>
              <a:t>The parallel</a:t>
            </a:r>
            <a:r>
              <a:rPr kumimoji="0" lang="en-US" sz="2000" b="0" i="0" u="none" strike="noStrike" kern="1200" cap="none" spc="0" normalizeH="0" noProof="0" dirty="0" smtClean="0">
                <a:ln>
                  <a:noFill/>
                </a:ln>
                <a:solidFill>
                  <a:schemeClr val="tx1"/>
                </a:solidFill>
                <a:effectLst/>
                <a:uLnTx/>
                <a:uFillTx/>
                <a:latin typeface="Arial" charset="0"/>
                <a:ea typeface="Arial" charset="0"/>
                <a:cs typeface="Arial" charset="0"/>
              </a:rPr>
              <a:t> component of the E-field, E</a:t>
            </a:r>
            <a:r>
              <a:rPr kumimoji="0" lang="en-US" sz="2000" b="0" i="0" u="none" strike="noStrike" kern="1200" cap="none" spc="0" normalizeH="0" baseline="30000" noProof="0" dirty="0" smtClean="0">
                <a:ln>
                  <a:noFill/>
                </a:ln>
                <a:solidFill>
                  <a:schemeClr val="tx1"/>
                </a:solidFill>
                <a:effectLst/>
                <a:uLnTx/>
                <a:uFillTx/>
                <a:latin typeface="Arial" charset="0"/>
                <a:ea typeface="Arial" charset="0"/>
                <a:cs typeface="Arial" charset="0"/>
              </a:rPr>
              <a:t>|| </a:t>
            </a:r>
            <a:r>
              <a:rPr kumimoji="0" lang="en-US" sz="2000" b="0" i="0" u="none" strike="noStrike" kern="1200" cap="none" spc="0" normalizeH="0" noProof="0" dirty="0" smtClean="0">
                <a:ln>
                  <a:noFill/>
                </a:ln>
                <a:solidFill>
                  <a:schemeClr val="tx1"/>
                </a:solidFill>
                <a:effectLst/>
                <a:uLnTx/>
                <a:uFillTx/>
                <a:latin typeface="Arial" charset="0"/>
                <a:ea typeface="Arial" charset="0"/>
                <a:cs typeface="Arial" charset="0"/>
              </a:rPr>
              <a:t> , just outside the surface …</a:t>
            </a:r>
          </a:p>
          <a:p>
            <a:pPr marL="457200" marR="0" lvl="0" indent="-457200" algn="l" defTabSz="457200" rtl="0" eaLnBrk="1" fontAlgn="auto" latinLnBrk="0" hangingPunct="1">
              <a:lnSpc>
                <a:spcPct val="100000"/>
              </a:lnSpc>
              <a:spcBef>
                <a:spcPct val="0"/>
              </a:spcBef>
              <a:spcAft>
                <a:spcPts val="0"/>
              </a:spcAft>
              <a:buClrTx/>
              <a:buSzTx/>
              <a:tabLst/>
              <a:defRPr/>
            </a:pPr>
            <a:r>
              <a:rPr lang="en-US" sz="2000" dirty="0" smtClean="0">
                <a:latin typeface="Arial" charset="0"/>
                <a:ea typeface="Arial" charset="0"/>
                <a:cs typeface="Arial" charset="0"/>
              </a:rPr>
              <a:t>A) m</a:t>
            </a:r>
            <a:r>
              <a:rPr lang="en-US" sz="2000" baseline="0" dirty="0" smtClean="0">
                <a:latin typeface="Arial" charset="0"/>
                <a:ea typeface="Arial" charset="0"/>
                <a:cs typeface="Arial" charset="0"/>
              </a:rPr>
              <a:t>ust be zero</a:t>
            </a:r>
            <a:r>
              <a:rPr lang="en-US" sz="2000" dirty="0" smtClean="0">
                <a:latin typeface="Arial" charset="0"/>
                <a:ea typeface="Arial" charset="0"/>
                <a:cs typeface="Arial" charset="0"/>
              </a:rPr>
              <a:t>		B) must be non-zero</a:t>
            </a:r>
          </a:p>
          <a:p>
            <a:pPr marL="457200" marR="0" lvl="0" indent="-457200" algn="l" defTabSz="457200" rtl="0" eaLnBrk="1" fontAlgn="auto" latinLnBrk="0" hangingPunct="1">
              <a:lnSpc>
                <a:spcPct val="100000"/>
              </a:lnSpc>
              <a:spcBef>
                <a:spcPct val="0"/>
              </a:spcBef>
              <a:spcAft>
                <a:spcPts val="0"/>
              </a:spcAft>
              <a:buClrTx/>
              <a:buSzTx/>
              <a:tabLst/>
              <a:defRPr/>
            </a:pPr>
            <a:r>
              <a:rPr lang="en-US" sz="2000" baseline="0" dirty="0" smtClean="0">
                <a:latin typeface="Arial" charset="0"/>
                <a:ea typeface="Arial" charset="0"/>
                <a:cs typeface="Arial" charset="0"/>
              </a:rPr>
              <a:t>C) might</a:t>
            </a:r>
            <a:r>
              <a:rPr lang="en-US" sz="2000" dirty="0" smtClean="0">
                <a:latin typeface="Arial" charset="0"/>
                <a:ea typeface="Arial" charset="0"/>
                <a:cs typeface="Arial" charset="0"/>
              </a:rPr>
              <a:t> be zero or non-zero depending on details</a:t>
            </a:r>
            <a:endParaRPr lang="en-US" sz="2000" baseline="0" dirty="0" smtClean="0">
              <a:latin typeface="Arial" charset="0"/>
              <a:ea typeface="Arial" charset="0"/>
              <a:cs typeface="Arial" charset="0"/>
            </a:endParaRPr>
          </a:p>
        </p:txBody>
      </p:sp>
      <p:sp>
        <p:nvSpPr>
          <p:cNvPr id="12" name="Oval 11"/>
          <p:cNvSpPr/>
          <p:nvPr/>
        </p:nvSpPr>
        <p:spPr>
          <a:xfrm>
            <a:off x="3048000" y="4495800"/>
            <a:ext cx="2667000" cy="513427"/>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 Box 8"/>
          <p:cNvSpPr txBox="1">
            <a:spLocks noChangeArrowheads="1"/>
          </p:cNvSpPr>
          <p:nvPr/>
        </p:nvSpPr>
        <p:spPr bwMode="auto">
          <a:xfrm>
            <a:off x="0" y="0"/>
            <a:ext cx="314559" cy="215444"/>
          </a:xfrm>
          <a:prstGeom prst="rect">
            <a:avLst/>
          </a:prstGeom>
          <a:noFill/>
          <a:ln w="9525">
            <a:noFill/>
            <a:miter lim="800000"/>
            <a:headEnd/>
            <a:tailEnd/>
          </a:ln>
        </p:spPr>
        <p:txBody>
          <a:bodyPr wrap="none">
            <a:prstTxWarp prst="textNoShape">
              <a:avLst/>
            </a:prstTxWarp>
            <a:spAutoFit/>
          </a:bodyPr>
          <a:lstStyle/>
          <a:p>
            <a:r>
              <a:rPr lang="en-US" sz="800" dirty="0" smtClean="0"/>
              <a:t>8.7</a:t>
            </a:r>
            <a:endParaRPr lang="en-US" sz="800" dirty="0"/>
          </a:p>
        </p:txBody>
      </p:sp>
    </p:spTree>
    <p:extLst>
      <p:ext uri="{BB962C8B-B14F-4D97-AF65-F5344CB8AC3E}">
        <p14:creationId xmlns:p14="http://schemas.microsoft.com/office/powerpoint/2010/main" val="22644562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2819400"/>
            <a:ext cx="6053260" cy="2400657"/>
          </a:xfrm>
          <a:prstGeom prst="rect">
            <a:avLst/>
          </a:prstGeom>
          <a:noFill/>
        </p:spPr>
        <p:txBody>
          <a:bodyPr wrap="none" rtlCol="0">
            <a:spAutoFit/>
          </a:bodyPr>
          <a:lstStyle/>
          <a:p>
            <a:pPr>
              <a:lnSpc>
                <a:spcPct val="150000"/>
              </a:lnSpc>
            </a:pPr>
            <a:r>
              <a:rPr lang="en-US" sz="2000" dirty="0" smtClean="0"/>
              <a:t>Newton’s 3</a:t>
            </a:r>
            <a:r>
              <a:rPr lang="en-US" sz="2000" baseline="30000" dirty="0" smtClean="0"/>
              <a:t>rd</a:t>
            </a:r>
            <a:r>
              <a:rPr lang="en-US" sz="2000" dirty="0" smtClean="0"/>
              <a:t> Law is equivalent  to..</a:t>
            </a:r>
          </a:p>
          <a:p>
            <a:pPr marL="342900" indent="-342900">
              <a:lnSpc>
                <a:spcPct val="150000"/>
              </a:lnSpc>
              <a:buAutoNum type="alphaUcParenR"/>
            </a:pPr>
            <a:r>
              <a:rPr lang="en-US" sz="2000" dirty="0" smtClean="0"/>
              <a:t>Conservation of energy</a:t>
            </a:r>
          </a:p>
          <a:p>
            <a:pPr marL="342900" indent="-342900">
              <a:lnSpc>
                <a:spcPct val="150000"/>
              </a:lnSpc>
              <a:buAutoNum type="alphaUcParenR"/>
            </a:pPr>
            <a:r>
              <a:rPr lang="en-US" sz="2000" dirty="0" smtClean="0"/>
              <a:t>Conservation of linear momentum</a:t>
            </a:r>
          </a:p>
          <a:p>
            <a:pPr marL="342900" indent="-342900">
              <a:lnSpc>
                <a:spcPct val="150000"/>
              </a:lnSpc>
              <a:buAutoNum type="alphaUcParenR"/>
            </a:pPr>
            <a:r>
              <a:rPr lang="en-US" sz="2000" dirty="0" smtClean="0"/>
              <a:t>Conservation of angular momentum</a:t>
            </a:r>
          </a:p>
          <a:p>
            <a:pPr marL="342900" indent="-342900">
              <a:lnSpc>
                <a:spcPct val="150000"/>
              </a:lnSpc>
              <a:buAutoNum type="alphaUcParenR"/>
            </a:pPr>
            <a:r>
              <a:rPr lang="en-US" sz="2000" dirty="0" smtClean="0"/>
              <a:t>None of these.  </a:t>
            </a:r>
            <a:r>
              <a:rPr lang="en-US" sz="2000" dirty="0" smtClean="0">
                <a:latin typeface="Times New Roman" pitchFamily="18" charset="0"/>
              </a:rPr>
              <a:t>NIII</a:t>
            </a:r>
            <a:r>
              <a:rPr lang="en-US" sz="2000" dirty="0" smtClean="0"/>
              <a:t> is a separate law of physics.</a:t>
            </a:r>
            <a:endParaRPr lang="en-US" sz="2000" dirty="0"/>
          </a:p>
        </p:txBody>
      </p:sp>
      <p:sp>
        <p:nvSpPr>
          <p:cNvPr id="3" name="Oval 2"/>
          <p:cNvSpPr/>
          <p:nvPr/>
        </p:nvSpPr>
        <p:spPr>
          <a:xfrm>
            <a:off x="3716258" y="1484312"/>
            <a:ext cx="228600" cy="228600"/>
          </a:xfrm>
          <a:prstGeom prst="ellipse">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Arrow Connector 8"/>
          <p:cNvCxnSpPr>
            <a:stCxn id="3" idx="6"/>
          </p:cNvCxnSpPr>
          <p:nvPr/>
        </p:nvCxnSpPr>
        <p:spPr>
          <a:xfrm>
            <a:off x="3944858" y="1598612"/>
            <a:ext cx="838200"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657600" y="1460112"/>
            <a:ext cx="287258" cy="276999"/>
          </a:xfrm>
          <a:prstGeom prst="rect">
            <a:avLst/>
          </a:prstGeom>
          <a:noFill/>
        </p:spPr>
        <p:txBody>
          <a:bodyPr wrap="none" rtlCol="0">
            <a:spAutoFit/>
          </a:bodyPr>
          <a:lstStyle/>
          <a:p>
            <a:r>
              <a:rPr lang="en-US" sz="1200" dirty="0" smtClean="0"/>
              <a:t>B</a:t>
            </a:r>
            <a:endParaRPr lang="en-US" sz="1200" dirty="0"/>
          </a:p>
        </p:txBody>
      </p:sp>
      <p:sp>
        <p:nvSpPr>
          <p:cNvPr id="12" name="Oval 11"/>
          <p:cNvSpPr/>
          <p:nvPr/>
        </p:nvSpPr>
        <p:spPr>
          <a:xfrm>
            <a:off x="2362200" y="1510100"/>
            <a:ext cx="228600" cy="228600"/>
          </a:xfrm>
          <a:prstGeom prst="ellipse">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2362200" y="1485900"/>
            <a:ext cx="287258" cy="276999"/>
          </a:xfrm>
          <a:prstGeom prst="rect">
            <a:avLst/>
          </a:prstGeom>
          <a:noFill/>
        </p:spPr>
        <p:txBody>
          <a:bodyPr wrap="none" rtlCol="0">
            <a:spAutoFit/>
          </a:bodyPr>
          <a:lstStyle/>
          <a:p>
            <a:r>
              <a:rPr lang="en-US" sz="1200" dirty="0" smtClean="0"/>
              <a:t>A</a:t>
            </a:r>
            <a:endParaRPr lang="en-US" sz="1200" dirty="0"/>
          </a:p>
        </p:txBody>
      </p:sp>
      <p:cxnSp>
        <p:nvCxnSpPr>
          <p:cNvPr id="16" name="Straight Arrow Connector 15"/>
          <p:cNvCxnSpPr/>
          <p:nvPr/>
        </p:nvCxnSpPr>
        <p:spPr>
          <a:xfrm rot="10800000" flipV="1">
            <a:off x="1524000" y="1624400"/>
            <a:ext cx="85574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3944858" y="1140768"/>
            <a:ext cx="2532142" cy="369332"/>
          </a:xfrm>
          <a:prstGeom prst="rect">
            <a:avLst/>
          </a:prstGeom>
          <a:noFill/>
        </p:spPr>
        <p:txBody>
          <a:bodyPr wrap="square" rtlCol="0">
            <a:spAutoFit/>
          </a:bodyPr>
          <a:lstStyle/>
          <a:p>
            <a:r>
              <a:rPr lang="en-US" dirty="0" smtClean="0"/>
              <a:t>F</a:t>
            </a:r>
            <a:r>
              <a:rPr lang="en-US" baseline="-25000" dirty="0" smtClean="0"/>
              <a:t>BA</a:t>
            </a:r>
            <a:r>
              <a:rPr lang="en-US" dirty="0" smtClean="0"/>
              <a:t>  =  </a:t>
            </a:r>
            <a:r>
              <a:rPr lang="en-US" dirty="0" err="1" smtClean="0"/>
              <a:t>F_onB_fromA</a:t>
            </a:r>
            <a:endParaRPr lang="en-US" dirty="0"/>
          </a:p>
        </p:txBody>
      </p:sp>
      <p:sp>
        <p:nvSpPr>
          <p:cNvPr id="18" name="TextBox 17"/>
          <p:cNvSpPr txBox="1"/>
          <p:nvPr/>
        </p:nvSpPr>
        <p:spPr>
          <a:xfrm>
            <a:off x="1143000" y="1116568"/>
            <a:ext cx="2209800" cy="369332"/>
          </a:xfrm>
          <a:prstGeom prst="rect">
            <a:avLst/>
          </a:prstGeom>
          <a:noFill/>
        </p:spPr>
        <p:txBody>
          <a:bodyPr wrap="square" rtlCol="0">
            <a:spAutoFit/>
          </a:bodyPr>
          <a:lstStyle/>
          <a:p>
            <a:r>
              <a:rPr lang="en-US" dirty="0" smtClean="0"/>
              <a:t>F</a:t>
            </a:r>
            <a:r>
              <a:rPr lang="en-US" baseline="-25000" dirty="0" smtClean="0"/>
              <a:t>AB</a:t>
            </a:r>
            <a:r>
              <a:rPr lang="en-US" dirty="0" smtClean="0"/>
              <a:t> = </a:t>
            </a:r>
            <a:r>
              <a:rPr lang="en-US" dirty="0" err="1" smtClean="0"/>
              <a:t>F_onA_fromB</a:t>
            </a:r>
            <a:endParaRPr lang="en-US" dirty="0"/>
          </a:p>
        </p:txBody>
      </p:sp>
      <p:sp>
        <p:nvSpPr>
          <p:cNvPr id="19" name="TextBox 18"/>
          <p:cNvSpPr txBox="1"/>
          <p:nvPr/>
        </p:nvSpPr>
        <p:spPr>
          <a:xfrm>
            <a:off x="2573258" y="1762899"/>
            <a:ext cx="2074942" cy="369332"/>
          </a:xfrm>
          <a:prstGeom prst="rect">
            <a:avLst/>
          </a:prstGeom>
          <a:noFill/>
        </p:spPr>
        <p:txBody>
          <a:bodyPr wrap="square" rtlCol="0">
            <a:spAutoFit/>
          </a:bodyPr>
          <a:lstStyle/>
          <a:p>
            <a:r>
              <a:rPr lang="en-US" b="1" dirty="0" smtClean="0"/>
              <a:t>F</a:t>
            </a:r>
            <a:r>
              <a:rPr lang="en-US" b="1" baseline="-25000" dirty="0" smtClean="0"/>
              <a:t>AB</a:t>
            </a:r>
            <a:r>
              <a:rPr lang="en-US" dirty="0" smtClean="0"/>
              <a:t>  =  </a:t>
            </a:r>
            <a:r>
              <a:rPr lang="en-US" dirty="0" smtClean="0">
                <a:sym typeface="Symbol"/>
              </a:rPr>
              <a:t></a:t>
            </a:r>
            <a:r>
              <a:rPr lang="en-US" b="1" dirty="0" smtClean="0"/>
              <a:t>F</a:t>
            </a:r>
            <a:r>
              <a:rPr lang="en-US" b="1" baseline="-25000" dirty="0" smtClean="0"/>
              <a:t>BA</a:t>
            </a:r>
            <a:endParaRPr lang="en-US" b="1" dirty="0"/>
          </a:p>
        </p:txBody>
      </p:sp>
      <p:sp>
        <p:nvSpPr>
          <p:cNvPr id="13" name="Oval 12"/>
          <p:cNvSpPr/>
          <p:nvPr/>
        </p:nvSpPr>
        <p:spPr>
          <a:xfrm>
            <a:off x="1389142" y="3809999"/>
            <a:ext cx="4935458" cy="457201"/>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 Box 8"/>
          <p:cNvSpPr txBox="1">
            <a:spLocks noChangeArrowheads="1"/>
          </p:cNvSpPr>
          <p:nvPr/>
        </p:nvSpPr>
        <p:spPr bwMode="auto">
          <a:xfrm>
            <a:off x="0" y="0"/>
            <a:ext cx="314559" cy="215444"/>
          </a:xfrm>
          <a:prstGeom prst="rect">
            <a:avLst/>
          </a:prstGeom>
          <a:noFill/>
          <a:ln w="9525">
            <a:noFill/>
            <a:miter lim="800000"/>
            <a:headEnd/>
            <a:tailEnd/>
          </a:ln>
        </p:spPr>
        <p:txBody>
          <a:bodyPr wrap="none">
            <a:prstTxWarp prst="textNoShape">
              <a:avLst/>
            </a:prstTxWarp>
            <a:spAutoFit/>
          </a:bodyPr>
          <a:lstStyle/>
          <a:p>
            <a:r>
              <a:rPr lang="en-US" sz="800" dirty="0" smtClean="0"/>
              <a:t>8.8</a:t>
            </a:r>
            <a:endParaRPr lang="en-US" sz="800" dirty="0"/>
          </a:p>
        </p:txBody>
      </p:sp>
    </p:spTree>
    <p:extLst>
      <p:ext uri="{BB962C8B-B14F-4D97-AF65-F5344CB8AC3E}">
        <p14:creationId xmlns:p14="http://schemas.microsoft.com/office/powerpoint/2010/main" val="4372246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5827711" y="2980069"/>
            <a:ext cx="1447800" cy="1588"/>
          </a:xfrm>
          <a:prstGeom prst="line">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flipV="1">
            <a:off x="6894511" y="1839054"/>
            <a:ext cx="1448594" cy="794"/>
          </a:xfrm>
          <a:prstGeom prst="line">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7275511" y="2773888"/>
            <a:ext cx="417102" cy="523220"/>
          </a:xfrm>
          <a:prstGeom prst="rect">
            <a:avLst/>
          </a:prstGeom>
          <a:noFill/>
        </p:spPr>
        <p:txBody>
          <a:bodyPr wrap="none" rtlCol="0">
            <a:spAutoFit/>
          </a:bodyPr>
          <a:lstStyle/>
          <a:p>
            <a:r>
              <a:rPr lang="en-US" sz="2800" dirty="0" smtClean="0"/>
              <a:t>I</a:t>
            </a:r>
            <a:r>
              <a:rPr lang="en-US" sz="2800" baseline="-25000" dirty="0" smtClean="0"/>
              <a:t>1</a:t>
            </a:r>
            <a:endParaRPr lang="en-US" sz="2800" dirty="0"/>
          </a:p>
        </p:txBody>
      </p:sp>
      <p:sp>
        <p:nvSpPr>
          <p:cNvPr id="15" name="TextBox 14"/>
          <p:cNvSpPr txBox="1"/>
          <p:nvPr/>
        </p:nvSpPr>
        <p:spPr>
          <a:xfrm>
            <a:off x="7620000" y="1163037"/>
            <a:ext cx="417102" cy="523220"/>
          </a:xfrm>
          <a:prstGeom prst="rect">
            <a:avLst/>
          </a:prstGeom>
          <a:noFill/>
        </p:spPr>
        <p:txBody>
          <a:bodyPr wrap="none" rtlCol="0">
            <a:spAutoFit/>
          </a:bodyPr>
          <a:lstStyle/>
          <a:p>
            <a:r>
              <a:rPr lang="en-US" sz="2800" dirty="0" smtClean="0"/>
              <a:t>I</a:t>
            </a:r>
            <a:r>
              <a:rPr lang="en-US" sz="2800" baseline="-25000" dirty="0" smtClean="0"/>
              <a:t>2</a:t>
            </a:r>
            <a:endParaRPr lang="en-US" sz="2800" dirty="0"/>
          </a:p>
        </p:txBody>
      </p:sp>
      <p:cxnSp>
        <p:nvCxnSpPr>
          <p:cNvPr id="19" name="Straight Connector 18"/>
          <p:cNvCxnSpPr/>
          <p:nvPr/>
        </p:nvCxnSpPr>
        <p:spPr>
          <a:xfrm rot="5400000">
            <a:off x="7219354" y="1515005"/>
            <a:ext cx="799703" cy="1588"/>
          </a:xfrm>
          <a:prstGeom prst="line">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10800000" flipV="1">
            <a:off x="6551611" y="2980068"/>
            <a:ext cx="723900" cy="1588"/>
          </a:xfrm>
          <a:prstGeom prst="line">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sp>
        <p:nvSpPr>
          <p:cNvPr id="22" name="Flowchart: Summing Junction 21"/>
          <p:cNvSpPr/>
          <p:nvPr/>
        </p:nvSpPr>
        <p:spPr>
          <a:xfrm>
            <a:off x="6238784" y="2563748"/>
            <a:ext cx="208552" cy="208552"/>
          </a:xfrm>
          <a:prstGeom prst="flowChartSummingJunction">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6064778" y="2040528"/>
            <a:ext cx="556563" cy="523220"/>
          </a:xfrm>
          <a:prstGeom prst="rect">
            <a:avLst/>
          </a:prstGeom>
          <a:noFill/>
        </p:spPr>
        <p:txBody>
          <a:bodyPr wrap="none" rtlCol="0">
            <a:spAutoFit/>
          </a:bodyPr>
          <a:lstStyle/>
          <a:p>
            <a:r>
              <a:rPr lang="en-US" sz="2800" dirty="0" smtClean="0"/>
              <a:t>B</a:t>
            </a:r>
            <a:r>
              <a:rPr lang="en-US" sz="2800" baseline="-25000" dirty="0" smtClean="0"/>
              <a:t>2</a:t>
            </a:r>
            <a:endParaRPr lang="en-US" sz="2800" dirty="0"/>
          </a:p>
        </p:txBody>
      </p:sp>
      <p:cxnSp>
        <p:nvCxnSpPr>
          <p:cNvPr id="25" name="Straight Arrow Connector 24"/>
          <p:cNvCxnSpPr/>
          <p:nvPr/>
        </p:nvCxnSpPr>
        <p:spPr>
          <a:xfrm rot="5400000">
            <a:off x="6321867" y="3596582"/>
            <a:ext cx="598949"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6718948" y="3373631"/>
            <a:ext cx="1611339" cy="523220"/>
          </a:xfrm>
          <a:prstGeom prst="rect">
            <a:avLst/>
          </a:prstGeom>
          <a:noFill/>
        </p:spPr>
        <p:txBody>
          <a:bodyPr wrap="none" rtlCol="0">
            <a:spAutoFit/>
          </a:bodyPr>
          <a:lstStyle/>
          <a:p>
            <a:r>
              <a:rPr lang="en-US" sz="2800" dirty="0" err="1" smtClean="0"/>
              <a:t>F</a:t>
            </a:r>
            <a:r>
              <a:rPr lang="en-US" sz="2800" baseline="-25000" dirty="0" err="1" smtClean="0"/>
              <a:t>on</a:t>
            </a:r>
            <a:r>
              <a:rPr lang="en-US" sz="2800" baseline="-25000" dirty="0" smtClean="0"/>
              <a:t> 1 from 2</a:t>
            </a:r>
            <a:endParaRPr lang="en-US" sz="2800" dirty="0"/>
          </a:p>
        </p:txBody>
      </p:sp>
      <p:sp>
        <p:nvSpPr>
          <p:cNvPr id="27" name="TextBox 26"/>
          <p:cNvSpPr txBox="1"/>
          <p:nvPr/>
        </p:nvSpPr>
        <p:spPr>
          <a:xfrm>
            <a:off x="596551" y="1163037"/>
            <a:ext cx="5642234" cy="1200329"/>
          </a:xfrm>
          <a:prstGeom prst="rect">
            <a:avLst/>
          </a:prstGeom>
          <a:noFill/>
        </p:spPr>
        <p:txBody>
          <a:bodyPr wrap="square" rtlCol="0">
            <a:spAutoFit/>
          </a:bodyPr>
          <a:lstStyle/>
          <a:p>
            <a:r>
              <a:rPr lang="en-US" dirty="0" smtClean="0"/>
              <a:t>Two short lengths of wire carry currents as shown.</a:t>
            </a:r>
          </a:p>
          <a:p>
            <a:r>
              <a:rPr lang="en-US" dirty="0" smtClean="0"/>
              <a:t>(The current is supplied by discharging a capacitor.)</a:t>
            </a:r>
          </a:p>
          <a:p>
            <a:r>
              <a:rPr lang="en-US" dirty="0" smtClean="0"/>
              <a:t>The diagram shows the direction of the force on wire 1 due to wire 2.</a:t>
            </a:r>
            <a:endParaRPr lang="en-US" dirty="0"/>
          </a:p>
        </p:txBody>
      </p:sp>
      <p:sp>
        <p:nvSpPr>
          <p:cNvPr id="28" name="TextBox 27"/>
          <p:cNvSpPr txBox="1"/>
          <p:nvPr/>
        </p:nvSpPr>
        <p:spPr>
          <a:xfrm>
            <a:off x="914400" y="2917875"/>
            <a:ext cx="4648200" cy="2949525"/>
          </a:xfrm>
          <a:prstGeom prst="rect">
            <a:avLst/>
          </a:prstGeom>
          <a:noFill/>
        </p:spPr>
        <p:txBody>
          <a:bodyPr wrap="square" rtlCol="0">
            <a:spAutoFit/>
          </a:bodyPr>
          <a:lstStyle/>
          <a:p>
            <a:pPr>
              <a:lnSpc>
                <a:spcPct val="150000"/>
              </a:lnSpc>
            </a:pPr>
            <a:r>
              <a:rPr lang="en-US" dirty="0" smtClean="0"/>
              <a:t>What is the direction of the force on wire 2 due to wire 1?</a:t>
            </a:r>
          </a:p>
          <a:p>
            <a:pPr>
              <a:lnSpc>
                <a:spcPct val="150000"/>
              </a:lnSpc>
            </a:pPr>
            <a:r>
              <a:rPr lang="en-US" dirty="0" smtClean="0"/>
              <a:t>A) </a:t>
            </a:r>
          </a:p>
          <a:p>
            <a:pPr>
              <a:lnSpc>
                <a:spcPct val="150000"/>
              </a:lnSpc>
            </a:pPr>
            <a:r>
              <a:rPr lang="en-US" dirty="0" smtClean="0"/>
              <a:t>B)</a:t>
            </a:r>
          </a:p>
          <a:p>
            <a:pPr>
              <a:lnSpc>
                <a:spcPct val="150000"/>
              </a:lnSpc>
            </a:pPr>
            <a:r>
              <a:rPr lang="en-US" dirty="0" smtClean="0"/>
              <a:t>C)</a:t>
            </a:r>
          </a:p>
          <a:p>
            <a:pPr>
              <a:lnSpc>
                <a:spcPct val="150000"/>
              </a:lnSpc>
            </a:pPr>
            <a:r>
              <a:rPr lang="en-US" dirty="0" smtClean="0"/>
              <a:t>D)</a:t>
            </a:r>
          </a:p>
          <a:p>
            <a:pPr>
              <a:lnSpc>
                <a:spcPct val="150000"/>
              </a:lnSpc>
            </a:pPr>
            <a:r>
              <a:rPr lang="en-US" dirty="0" smtClean="0"/>
              <a:t>E) None of these</a:t>
            </a:r>
            <a:endParaRPr lang="en-US" dirty="0"/>
          </a:p>
        </p:txBody>
      </p:sp>
      <p:grpSp>
        <p:nvGrpSpPr>
          <p:cNvPr id="33" name="Group 32"/>
          <p:cNvGrpSpPr/>
          <p:nvPr/>
        </p:nvGrpSpPr>
        <p:grpSpPr>
          <a:xfrm>
            <a:off x="1371600" y="3962400"/>
            <a:ext cx="533400" cy="1600200"/>
            <a:chOff x="1371600" y="3962400"/>
            <a:chExt cx="533400" cy="1600200"/>
          </a:xfrm>
        </p:grpSpPr>
        <p:sp>
          <p:nvSpPr>
            <p:cNvPr id="29" name="Right Arrow 28"/>
            <p:cNvSpPr/>
            <p:nvPr/>
          </p:nvSpPr>
          <p:spPr>
            <a:xfrm>
              <a:off x="1371600" y="3962400"/>
              <a:ext cx="533400" cy="163051"/>
            </a:xfrm>
            <a:prstGeom prst="rightArrow">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ight Arrow 29"/>
            <p:cNvSpPr/>
            <p:nvPr/>
          </p:nvSpPr>
          <p:spPr>
            <a:xfrm rot="10800000">
              <a:off x="1371600" y="4419600"/>
              <a:ext cx="533400" cy="163051"/>
            </a:xfrm>
            <a:prstGeom prst="rightArrow">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ight Arrow 30"/>
            <p:cNvSpPr/>
            <p:nvPr/>
          </p:nvSpPr>
          <p:spPr>
            <a:xfrm rot="16200000">
              <a:off x="1436740" y="4811661"/>
              <a:ext cx="337574" cy="163053"/>
            </a:xfrm>
            <a:prstGeom prst="rightArrow">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ight Arrow 31"/>
            <p:cNvSpPr/>
            <p:nvPr/>
          </p:nvSpPr>
          <p:spPr>
            <a:xfrm rot="5400000">
              <a:off x="1426086" y="5312286"/>
              <a:ext cx="337574" cy="163053"/>
            </a:xfrm>
            <a:prstGeom prst="rightArrow">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0" name="Oval 19"/>
          <p:cNvSpPr/>
          <p:nvPr/>
        </p:nvSpPr>
        <p:spPr>
          <a:xfrm>
            <a:off x="914400" y="3810000"/>
            <a:ext cx="1295400" cy="478423"/>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 Box 8"/>
          <p:cNvSpPr txBox="1">
            <a:spLocks noChangeArrowheads="1"/>
          </p:cNvSpPr>
          <p:nvPr/>
        </p:nvSpPr>
        <p:spPr bwMode="auto">
          <a:xfrm>
            <a:off x="0" y="0"/>
            <a:ext cx="314559" cy="215444"/>
          </a:xfrm>
          <a:prstGeom prst="rect">
            <a:avLst/>
          </a:prstGeom>
          <a:noFill/>
          <a:ln w="9525">
            <a:noFill/>
            <a:miter lim="800000"/>
            <a:headEnd/>
            <a:tailEnd/>
          </a:ln>
        </p:spPr>
        <p:txBody>
          <a:bodyPr wrap="none">
            <a:prstTxWarp prst="textNoShape">
              <a:avLst/>
            </a:prstTxWarp>
            <a:spAutoFit/>
          </a:bodyPr>
          <a:lstStyle/>
          <a:p>
            <a:r>
              <a:rPr lang="en-US" sz="800" dirty="0" smtClean="0"/>
              <a:t>8.9</a:t>
            </a:r>
            <a:endParaRPr lang="en-US" sz="800" dirty="0"/>
          </a:p>
        </p:txBody>
      </p:sp>
    </p:spTree>
    <p:extLst>
      <p:ext uri="{BB962C8B-B14F-4D97-AF65-F5344CB8AC3E}">
        <p14:creationId xmlns:p14="http://schemas.microsoft.com/office/powerpoint/2010/main" val="570310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491</TotalTime>
  <Words>6508</Words>
  <Application>Microsoft Macintosh PowerPoint</Application>
  <PresentationFormat>On-screen Show (4:3)</PresentationFormat>
  <Paragraphs>786</Paragraphs>
  <Slides>35</Slides>
  <Notes>34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Office Theme</vt:lpstr>
      <vt:lpstr>Equation</vt:lpstr>
      <vt:lpstr>Electricity and Magnetism II</vt:lpstr>
      <vt:lpstr>The work energy theorem states:     This theorem is valid</vt:lpstr>
      <vt:lpstr>PowerPoint Presentation</vt:lpstr>
      <vt:lpstr>CT 29.18</vt:lpstr>
      <vt:lpstr>Uem (outside V)   = EM energy in field outside volume V</vt:lpstr>
      <vt:lpstr>Can the force from a  magnetic field  do work on a charge?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fields can change the total energies of charged particles by:</vt:lpstr>
      <vt:lpstr>PowerPoint Presentation</vt:lpstr>
      <vt:lpstr>Given a quantity with units of (Joules/m3), you can convert it to a quantity with units of Joules/(m2 * seconds) by multiplying by: </vt:lpstr>
      <vt:lpstr>Consider a current I flowing through a cylindrical resistor of length L and radius a with voltage V applied. What is the E field inside the resistor? </vt:lpstr>
      <vt:lpstr>Consider a current I flowing through a cylindrical resistor of length L and radius a with voltage V applied. What is the B field inside the resistor? </vt:lpstr>
      <vt:lpstr>Consider a current I flowing through a cylindrical resistor of length L and radius a with voltage V applied.  What is the direction of the S vector on the outer curved surface of the resistor? </vt:lpstr>
      <vt:lpstr>The energies stored in the electric and magnetic fields are:   </vt:lpstr>
      <vt:lpstr>The fields can change the total momentum of charged particles by:</vt:lpstr>
      <vt:lpstr>Consider two point charges, each moving with constant velocity v, charge 1 along the +x axis and charge 2 along the +y axis.  They are equidistant from the origin.  What is the direction of the magnetic force on charge 1 from charge 2? (You’ll need to sketch this! Don’t do it in your head!) </vt:lpstr>
      <vt:lpstr>Consider two point charges, each moving with constant velocity v, charge 1 along the +x axis and charge 2 along the +y axis.  They are equidistant from the origin.  What is the direction of the magnetic force on charge 2 from charge 1? (You’ll need to sketch this! Don’t do it in your head!) </vt:lpstr>
      <vt:lpstr>We seek a local conservation law that relates the time change in momentum density  (units of momentum/m3), to the divergence of a current density, “T”, with units of:</vt:lpstr>
      <vt:lpstr>Momentum in the fields:</vt:lpstr>
      <vt:lpstr>Momentum in the fields:</vt:lpstr>
      <vt:lpstr>What units should a momentum density have?</vt:lpstr>
      <vt:lpstr>What units should a momentum flux density have?</vt:lpstr>
      <vt:lpstr>The Maxwell stress tensor is given by:</vt:lpstr>
      <vt:lpstr>The Maxwell stress tensor is given by:</vt:lpstr>
      <vt:lpstr>Given a general Maxwell Stress tensor with all elements non-zero, what is the net force on a small isolated area element  da = (dx dy) z ?</vt:lpstr>
      <vt:lpstr>An infinite plane of surface charge σ lies in the xz plane. In the region y &gt; 0, which element(s) of the stress tensor is(are) non-zero?</vt:lpstr>
      <vt:lpstr>Suppose we have a plane of surface charge σ with electric field Ea above the plane and Eb below the plane.                                             Ea                 ++++++++++++++++++++++++++++++  σ                                             Eb  What is the net force per area on the plane?</vt:lpstr>
    </vt:vector>
  </TitlesOfParts>
  <Company>University of Colorado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3320:  Electricity and Magnetism II</dc:title>
  <dc:creator>Danny Rehn</dc:creator>
  <cp:lastModifiedBy>Charles Baily</cp:lastModifiedBy>
  <cp:revision>21</cp:revision>
  <dcterms:created xsi:type="dcterms:W3CDTF">2012-07-08T19:43:36Z</dcterms:created>
  <dcterms:modified xsi:type="dcterms:W3CDTF">2013-07-01T11:27:35Z</dcterms:modified>
</cp:coreProperties>
</file>